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handoutMasterIdLst>
    <p:handoutMasterId r:id="rId2"/>
  </p:handoutMasterIdLst>
  <p:sldIdLst>
    <p:sldId id="256" r:id="rId3"/>
    <p:sldId id="259" r:id="rId4"/>
    <p:sldId id="293" r:id="rId5"/>
    <p:sldId id="294" r:id="rId6"/>
    <p:sldId id="274" r:id="rId7"/>
    <p:sldId id="295" r:id="rId8"/>
    <p:sldId id="296" r:id="rId9"/>
    <p:sldId id="278" r:id="rId10"/>
    <p:sldId id="289" r:id="rId11"/>
    <p:sldId id="297" r:id="rId12"/>
    <p:sldId id="287" r:id="rId13"/>
    <p:sldId id="279" r:id="rId14"/>
    <p:sldId id="263" r:id="rId15"/>
    <p:sldId id="298" r:id="rId16"/>
    <p:sldId id="299" r:id="rId17"/>
    <p:sldId id="300" r:id="rId18"/>
    <p:sldId id="301" r:id="rId19"/>
    <p:sldId id="302" r:id="rId20"/>
    <p:sldId id="303" r:id="rId21"/>
    <p:sldId id="272" r:id="rId22"/>
    <p:sldId id="282" r:id="rId23"/>
    <p:sldId id="304" r:id="rId24"/>
    <p:sldId id="284" r:id="rId25"/>
    <p:sldId id="285" r:id="rId26"/>
    <p:sldId id="291" r:id="rId27"/>
    <p:sldId id="305" r:id="rId28"/>
  </p:sldIdLst>
  <p:sldSz cx="12192000" cy="6858000"/>
  <p:notesSz cx="9926638" cy="6797675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D86"/>
    <a:srgbClr val="005D9B"/>
    <a:srgbClr val="E6E6E6"/>
    <a:srgbClr val="CEB46D"/>
    <a:srgbClr val="C1A45F"/>
    <a:srgbClr val="6B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handoutMaster" Target="handoutMasters/handout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tags" Target="tags/tag1.xml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8B6D-81EF-4D99-96ED-8F39F5B4E1AE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7B85-EF9C-44C2-8558-67D255C1B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76698-166F-461B-A59E-BBB4E48CC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894892-ECAE-42C7-BCFC-BF557E0C8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6C727-F8BE-4A8F-B712-C60F94D9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4CCB9-B8AA-4711-B50A-275DC65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5DAEB-88EC-44E9-B0B2-5CFB43F7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3353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95C6-DFF8-45E2-83DD-780DF2E2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92916-C717-4D47-86DC-F3A2DC3E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F80FC-B68D-44F8-91DD-62C9AF0D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A2E28-D592-4B7C-B77E-CE8C2407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C97A5-12F5-4E66-8241-000390CB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5598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2CDC0-B6AA-448A-8D9E-0AD0DAC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40EACB-26D8-4C43-9155-84ACEAB1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B0D4D-7C0B-4686-B7CC-D396F337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384-3352-4083-9335-8E7F8E6CB22B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07E3E-6E61-47D5-9A17-976FCB73B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3D795-DA8B-4C42-A1CE-F934FF5D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Relationship Id="rId7" Type="http://schemas.openxmlformats.org/officeDocument/2006/relationships/image" Target="../media/image30.jpeg" /><Relationship Id="rId8" Type="http://schemas.openxmlformats.org/officeDocument/2006/relationships/image" Target="../media/image3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Relationship Id="rId3" Type="http://schemas.openxmlformats.org/officeDocument/2006/relationships/image" Target="../media/image8.jpeg" /><Relationship Id="rId4" Type="http://schemas.openxmlformats.org/officeDocument/2006/relationships/image" Target="../media/image9.png" /><Relationship Id="rId5" Type="http://schemas.openxmlformats.org/officeDocument/2006/relationships/image" Target="../media/image4.jpeg" /><Relationship Id="rId6" Type="http://schemas.openxmlformats.org/officeDocument/2006/relationships/image" Target="../media/image33.jpeg" /><Relationship Id="rId7" Type="http://schemas.openxmlformats.org/officeDocument/2006/relationships/image" Target="../media/image34.jpeg" /><Relationship Id="rId8" Type="http://schemas.openxmlformats.org/officeDocument/2006/relationships/image" Target="../media/image35.jpeg" /><Relationship Id="rId9" Type="http://schemas.openxmlformats.org/officeDocument/2006/relationships/image" Target="../media/image3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png" /><Relationship Id="rId3" Type="http://schemas.openxmlformats.org/officeDocument/2006/relationships/image" Target="../media/image8.jpeg" /><Relationship Id="rId4" Type="http://schemas.openxmlformats.org/officeDocument/2006/relationships/image" Target="../media/image9.png" /><Relationship Id="rId5" Type="http://schemas.openxmlformats.org/officeDocument/2006/relationships/image" Target="../media/image4.jpeg" /><Relationship Id="rId6" Type="http://schemas.openxmlformats.org/officeDocument/2006/relationships/image" Target="../media/image38.png" /><Relationship Id="rId7" Type="http://schemas.openxmlformats.org/officeDocument/2006/relationships/image" Target="../media/image39.jpeg" /><Relationship Id="rId8" Type="http://schemas.openxmlformats.org/officeDocument/2006/relationships/image" Target="../media/image40.jpeg" /><Relationship Id="rId9" Type="http://schemas.openxmlformats.org/officeDocument/2006/relationships/image" Target="../media/image4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7.jpeg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42.jpeg" /><Relationship Id="rId6" Type="http://schemas.openxmlformats.org/officeDocument/2006/relationships/image" Target="../media/image43.jpeg" /><Relationship Id="rId7" Type="http://schemas.openxmlformats.org/officeDocument/2006/relationships/image" Target="../media/image44.jpeg" /><Relationship Id="rId8" Type="http://schemas.openxmlformats.org/officeDocument/2006/relationships/image" Target="../media/image45.jpeg" /><Relationship Id="rId9" Type="http://schemas.openxmlformats.org/officeDocument/2006/relationships/image" Target="../media/image4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48.jpeg" /><Relationship Id="rId6" Type="http://schemas.openxmlformats.org/officeDocument/2006/relationships/image" Target="../media/image4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50.jpeg" /><Relationship Id="rId6" Type="http://schemas.openxmlformats.org/officeDocument/2006/relationships/image" Target="../media/image51.jpeg" /><Relationship Id="rId7" Type="http://schemas.openxmlformats.org/officeDocument/2006/relationships/image" Target="../media/image52.jpeg" /><Relationship Id="rId8" Type="http://schemas.openxmlformats.org/officeDocument/2006/relationships/image" Target="../media/image53.jpeg" /><Relationship Id="rId9" Type="http://schemas.openxmlformats.org/officeDocument/2006/relationships/image" Target="../media/image5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55.jpeg" /><Relationship Id="rId6" Type="http://schemas.openxmlformats.org/officeDocument/2006/relationships/image" Target="../media/image5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62.jpeg" /><Relationship Id="rId11" Type="http://schemas.openxmlformats.org/officeDocument/2006/relationships/image" Target="../media/image63.jpeg" /><Relationship Id="rId2" Type="http://schemas.openxmlformats.org/officeDocument/2006/relationships/image" Target="../media/image57.jpeg" /><Relationship Id="rId3" Type="http://schemas.openxmlformats.org/officeDocument/2006/relationships/image" Target="../media/image58.jpeg" /><Relationship Id="rId4" Type="http://schemas.openxmlformats.org/officeDocument/2006/relationships/image" Target="../media/image8.jpeg" /><Relationship Id="rId5" Type="http://schemas.openxmlformats.org/officeDocument/2006/relationships/image" Target="../media/image9.png" /><Relationship Id="rId6" Type="http://schemas.openxmlformats.org/officeDocument/2006/relationships/image" Target="../media/image4.jpeg" /><Relationship Id="rId7" Type="http://schemas.openxmlformats.org/officeDocument/2006/relationships/image" Target="../media/image59.jpeg" /><Relationship Id="rId8" Type="http://schemas.openxmlformats.org/officeDocument/2006/relationships/image" Target="../media/image60.jpeg" /><Relationship Id="rId9" Type="http://schemas.openxmlformats.org/officeDocument/2006/relationships/image" Target="../media/image6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64.jpeg" /><Relationship Id="rId6" Type="http://schemas.openxmlformats.org/officeDocument/2006/relationships/image" Target="../media/image6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66.jpeg" /><Relationship Id="rId6" Type="http://schemas.openxmlformats.org/officeDocument/2006/relationships/image" Target="../media/image67.jpeg" /><Relationship Id="rId7" Type="http://schemas.openxmlformats.org/officeDocument/2006/relationships/image" Target="../media/image68.jpeg" /><Relationship Id="rId8" Type="http://schemas.openxmlformats.org/officeDocument/2006/relationships/image" Target="../media/image69.jpeg" /><Relationship Id="rId9" Type="http://schemas.openxmlformats.org/officeDocument/2006/relationships/image" Target="../media/image7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jpeg" /><Relationship Id="rId7" Type="http://schemas.openxmlformats.org/officeDocument/2006/relationships/image" Target="../media/image6.jpeg" /><Relationship Id="rId8" Type="http://schemas.openxmlformats.org/officeDocument/2006/relationships/image" Target="../media/image7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76.jpeg" /><Relationship Id="rId11" Type="http://schemas.openxmlformats.org/officeDocument/2006/relationships/image" Target="../media/image77.jpeg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71.jpeg" /><Relationship Id="rId6" Type="http://schemas.openxmlformats.org/officeDocument/2006/relationships/image" Target="../media/image72.jpeg" /><Relationship Id="rId7" Type="http://schemas.openxmlformats.org/officeDocument/2006/relationships/image" Target="../media/image73.jpeg" /><Relationship Id="rId8" Type="http://schemas.openxmlformats.org/officeDocument/2006/relationships/image" Target="../media/image74.jpeg" /><Relationship Id="rId9" Type="http://schemas.openxmlformats.org/officeDocument/2006/relationships/image" Target="../media/image7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83.jpeg" /><Relationship Id="rId11" Type="http://schemas.openxmlformats.org/officeDocument/2006/relationships/image" Target="../media/image84.jpeg" /><Relationship Id="rId12" Type="http://schemas.openxmlformats.org/officeDocument/2006/relationships/image" Target="../media/image85.jpeg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78.jpeg" /><Relationship Id="rId6" Type="http://schemas.openxmlformats.org/officeDocument/2006/relationships/image" Target="../media/image79.jpeg" /><Relationship Id="rId7" Type="http://schemas.openxmlformats.org/officeDocument/2006/relationships/image" Target="../media/image80.jpeg" /><Relationship Id="rId8" Type="http://schemas.openxmlformats.org/officeDocument/2006/relationships/image" Target="../media/image81.jpeg" /><Relationship Id="rId9" Type="http://schemas.openxmlformats.org/officeDocument/2006/relationships/image" Target="../media/image8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1.jpeg" /><Relationship Id="rId11" Type="http://schemas.openxmlformats.org/officeDocument/2006/relationships/image" Target="../media/image92.jpeg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86.jpeg" /><Relationship Id="rId6" Type="http://schemas.openxmlformats.org/officeDocument/2006/relationships/image" Target="../media/image87.jpeg" /><Relationship Id="rId7" Type="http://schemas.openxmlformats.org/officeDocument/2006/relationships/image" Target="../media/image88.jpeg" /><Relationship Id="rId8" Type="http://schemas.openxmlformats.org/officeDocument/2006/relationships/image" Target="../media/image89.jpeg" /><Relationship Id="rId9" Type="http://schemas.openxmlformats.org/officeDocument/2006/relationships/image" Target="../media/image9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8.jpeg" /><Relationship Id="rId11" Type="http://schemas.openxmlformats.org/officeDocument/2006/relationships/image" Target="../media/image99.jpeg" /><Relationship Id="rId12" Type="http://schemas.openxmlformats.org/officeDocument/2006/relationships/image" Target="../media/image100.jpeg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93.jpeg" /><Relationship Id="rId6" Type="http://schemas.openxmlformats.org/officeDocument/2006/relationships/image" Target="../media/image94.jpeg" /><Relationship Id="rId7" Type="http://schemas.openxmlformats.org/officeDocument/2006/relationships/image" Target="../media/image95.jpeg" /><Relationship Id="rId8" Type="http://schemas.openxmlformats.org/officeDocument/2006/relationships/image" Target="../media/image96.jpeg" /><Relationship Id="rId9" Type="http://schemas.openxmlformats.org/officeDocument/2006/relationships/image" Target="../media/image9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10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hyperlink" Target="https://shkolaperegrebinskaya-r86.gosweb.gosuslugi.ru/" TargetMode="External" /><Relationship Id="rId6" Type="http://schemas.openxmlformats.org/officeDocument/2006/relationships/hyperlink" Target="https://vk.com/pschool86" TargetMode="External" /><Relationship Id="rId7" Type="http://schemas.openxmlformats.org/officeDocument/2006/relationships/image" Target="../media/image102.jpeg" /><Relationship Id="rId8" Type="http://schemas.openxmlformats.org/officeDocument/2006/relationships/image" Target="../media/image10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jpeg" /><Relationship Id="rId7" Type="http://schemas.openxmlformats.org/officeDocument/2006/relationships/image" Target="../media/image6.jpeg" /><Relationship Id="rId8" Type="http://schemas.openxmlformats.org/officeDocument/2006/relationships/image" Target="../media/image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jpeg" /><Relationship Id="rId8" Type="http://schemas.openxmlformats.org/officeDocument/2006/relationships/image" Target="../media/image16.jpeg" /><Relationship Id="rId9" Type="http://schemas.openxmlformats.org/officeDocument/2006/relationships/image" Target="../media/image1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3.jpeg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18.jpeg" /><Relationship Id="rId6" Type="http://schemas.openxmlformats.org/officeDocument/2006/relationships/image" Target="../media/image19.jpeg" /><Relationship Id="rId7" Type="http://schemas.openxmlformats.org/officeDocument/2006/relationships/image" Target="../media/image20.jpeg" /><Relationship Id="rId8" Type="http://schemas.openxmlformats.org/officeDocument/2006/relationships/image" Target="../media/image21.jpeg" /><Relationship Id="rId9" Type="http://schemas.openxmlformats.org/officeDocument/2006/relationships/image" Target="../media/image2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8.jpeg" /><Relationship Id="rId4" Type="http://schemas.openxmlformats.org/officeDocument/2006/relationships/image" Target="../media/image9.png" /><Relationship Id="rId5" Type="http://schemas.openxmlformats.org/officeDocument/2006/relationships/image" Target="../media/image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Relationship Id="rId4" Type="http://schemas.openxmlformats.org/officeDocument/2006/relationships/image" Target="../media/image4.jpeg" /><Relationship Id="rId5" Type="http://schemas.openxmlformats.org/officeDocument/2006/relationships/image" Target="../media/image2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E030451-2D41-4F61-AF77-00C0F8C1D7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7416F264-8FF2-461E-9A37-BCD74EBDFC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1B2B1653-7EA0-47C2-80C2-0E18B6B2A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9D92818-0A4B-4D80-A445-A294897AB36B}"/>
              </a:ext>
            </a:extLst>
          </p:cNvPr>
          <p:cNvSpPr txBox="1"/>
          <p:nvPr/>
        </p:nvSpPr>
        <p:spPr>
          <a:xfrm>
            <a:off x="4232540" y="4874157"/>
            <a:ext cx="5026790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err="1">
                <a:solidFill>
                  <a:srgbClr val="005D9B"/>
                </a:solidFill>
                <a:latin typeface="Trebuchet MS" panose="020b0603020202020204" pitchFamily="34" charset="0"/>
              </a:rPr>
              <a:t>пгт. Октябрьское, </a:t>
            </a:r>
            <a:r>
              <a:rPr lang="en-US" sz="2000" b="1">
                <a:solidFill>
                  <a:srgbClr val="005D9B"/>
                </a:solidFill>
                <a:latin typeface="Trebuchet MS" panose="020b0603020202020204" pitchFamily="34" charset="0"/>
              </a:rPr>
              <a:t>29 </a:t>
            </a:r>
            <a:r>
              <a:rPr lang="ru-RU" sz="2000" b="1">
                <a:solidFill>
                  <a:srgbClr val="005D9B"/>
                </a:solidFill>
                <a:latin typeface="Trebuchet MS" panose="020b0603020202020204" pitchFamily="34" charset="0"/>
              </a:rPr>
              <a:t>августа 2023</a:t>
            </a:r>
            <a:endParaRPr lang="ru-RU" sz="200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205362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16213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83682" y="2916478"/>
            <a:ext cx="1624480" cy="1634907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 txBox="1"/>
          <p:nvPr/>
        </p:nvSpPr>
        <p:spPr>
          <a:xfrm>
            <a:off x="3805242" y="3237871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rgbClr val="005D9B"/>
                </a:solidFill>
                <a:latin typeface="Trebuchet MS" panose="020b0603020202020204" pitchFamily="34" charset="0"/>
              </a:rPr>
              <a:t>МУНИЦИПАЛЬНАЯ СИСТЕМА ОБРАЗОВАНИЯ: НОВЫЕ ВЫЗОВЫ, НОВЫЕ ТРЕБОВАНИЯ, </a:t>
            </a:r>
          </a:p>
          <a:p>
            <a:r>
              <a:rPr lang="ru-RU" sz="2800" b="1">
                <a:solidFill>
                  <a:srgbClr val="005D9B"/>
                </a:solidFill>
                <a:latin typeface="Trebuchet MS" panose="020b0603020202020204" pitchFamily="34" charset="0"/>
              </a:rPr>
              <a:t>НОВАЯ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96774015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294560" y="764796"/>
            <a:ext cx="8778715" cy="569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ct val="0"/>
              </a:spcBef>
            </a:pPr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взаимодействие</a:t>
            </a:r>
            <a:endParaRPr lang="ru-RU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4560" y="2157961"/>
            <a:ext cx="7687390" cy="367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образовательное учреждение дополнительного образования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«Дом детского творчества «Новое поколение» с.Перегребное: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дополнительного </a:t>
            </a:r>
            <a:r>
              <a:rPr lang="ru-RU" sz="20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endParaRPr lang="en-US" sz="2000" b="1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b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управления БЛА</a:t>
            </a:r>
            <a:r>
              <a:rPr lang="ru-RU" sz="2000" b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20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200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Тюменский </a:t>
            </a: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государственным индустриальным </a:t>
            </a:r>
            <a:r>
              <a:rPr lang="ru-RU" sz="20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университет: </a:t>
            </a:r>
            <a:r>
              <a:rPr lang="ru-RU" sz="2000" b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Индустриальный класс</a:t>
            </a:r>
            <a:endParaRPr lang="ru-RU" sz="20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798" y="1483808"/>
            <a:ext cx="3694366" cy="2538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3" y="2936149"/>
            <a:ext cx="4223986" cy="1841394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8291" y="14727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(Приказ Минобрнауки Российской Федерации и Минпросвещения Российской Федерации от 05.08.2020 № 882/391 «Об организации и осуществлении образовательной деятельности при сетевой форме реализации образовательных программ») </a:t>
            </a:r>
            <a:endParaRPr lang="ru-RU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1"/>
          <a:stretch>
            <a:fillRect/>
          </a:stretch>
        </p:blipFill>
        <p:spPr>
          <a:xfrm>
            <a:off x="7392808" y="4800943"/>
            <a:ext cx="3032939" cy="1742122"/>
          </a:xfrm>
          <a:prstGeom prst="roundRect">
            <a:avLst/>
          </a:prstGeom>
          <a:effectLst>
            <a:softEdge rad="25400"/>
          </a:effectLst>
        </p:spPr>
      </p:pic>
      <p:pic>
        <p:nvPicPr>
          <p:cNvPr id="1026" name="Picture 2" descr="https://t-i.ru/media/cache/52/4c/524cd796a7148d4d2512c1564f54898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3371" y="5469737"/>
            <a:ext cx="1595531" cy="12264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2894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AutoShape 5"/>
          <p:cNvSpPr>
            <a:spLocks noChangeArrowheads="1"/>
          </p:cNvSpPr>
          <p:nvPr/>
        </p:nvSpPr>
        <p:spPr bwMode="gray">
          <a:xfrm>
            <a:off x="3655047" y="5288901"/>
            <a:ext cx="3885580" cy="153519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99DE9">
                  <a:gamma/>
                  <a:shade val="46275"/>
                  <a:invGamma/>
                </a:srgbClr>
              </a:gs>
              <a:gs pos="50000">
                <a:srgbClr val="699DE9"/>
              </a:gs>
              <a:gs pos="100000">
                <a:srgbClr val="699DE9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978">
            <a:off x="9700804" y="3774221"/>
            <a:ext cx="2238509" cy="1683214"/>
          </a:xfrm>
          <a:prstGeom prst="roundRect">
            <a:avLst/>
          </a:prstGeom>
          <a:effectLst>
            <a:softEdge rad="50800"/>
          </a:effectLst>
        </p:spPr>
      </p:pic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3623708" y="3844631"/>
            <a:ext cx="3885580" cy="16968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99DE9">
                  <a:gamma/>
                  <a:shade val="46275"/>
                  <a:invGamma/>
                </a:srgbClr>
              </a:gs>
              <a:gs pos="50000">
                <a:srgbClr val="699DE9"/>
              </a:gs>
              <a:gs pos="100000">
                <a:srgbClr val="699DE9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885E97A5-BD90-58EC-5C8F-08C8C255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91"/>
            <a:ext cx="12192000" cy="870858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4CEA81-303F-51A2-3472-FA96BA368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678" y="25714"/>
            <a:ext cx="1984385" cy="2165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9E2717B-5241-914C-6D16-6C52A1B15AC0}"/>
              </a:ext>
            </a:extLst>
          </p:cNvPr>
          <p:cNvSpPr txBox="1"/>
          <p:nvPr/>
        </p:nvSpPr>
        <p:spPr>
          <a:xfrm>
            <a:off x="330163" y="321300"/>
            <a:ext cx="954826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smtClean="0">
                <a:solidFill>
                  <a:schemeClr val="bg1"/>
                </a:solidFill>
                <a:latin typeface="Trebuchet MS" panose="020b0603020202020204" pitchFamily="34" charset="0"/>
              </a:rPr>
              <a:t>Реализация программы наставничества</a:t>
            </a:r>
            <a:endParaRPr lang="ru-RU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928AE58-23DB-8B90-D197-A54900746B75}"/>
              </a:ext>
            </a:extLst>
          </p:cNvPr>
          <p:cNvSpPr/>
          <p:nvPr/>
        </p:nvSpPr>
        <p:spPr>
          <a:xfrm>
            <a:off x="10919871" y="1306424"/>
            <a:ext cx="894177" cy="8708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Z:\Пригласительные, открытки, логотипы\Логотипы\Разное\Безимени-1.tif">
            <a:extLst>
              <a:ext uri="{FF2B5EF4-FFF2-40B4-BE49-F238E27FC236}">
                <a16:creationId xmlns:a16="http://schemas.microsoft.com/office/drawing/2014/main" id="{665990EB-128A-A171-A738-BBC4487B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949307" y="1209670"/>
            <a:ext cx="712900" cy="7174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30752" y="1249729"/>
            <a:ext cx="8593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Минпросвещения Российской Федерации от 25.12.2019 № Р-145 «Об утверждении методологии (целевой модели) наставничества учащихся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обучающимися»)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4879" y="2080726"/>
            <a:ext cx="3517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Формы</a:t>
            </a:r>
            <a:r>
              <a:rPr kumimoji="0" lang="ru-RU" sz="2400" b="1" i="0" u="none" strike="noStrike" kern="0" cap="none" spc="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наставничества</a:t>
            </a:r>
            <a:endParaRPr kumimoji="0" lang="ru-RU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0163" y="4340612"/>
            <a:ext cx="2699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«Ученик</a:t>
            </a:r>
            <a:r>
              <a:rPr kumimoji="0" lang="ru-RU" sz="2400" b="0" i="0" u="none" strike="noStrike" kern="0" cap="none" spc="-1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kumimoji="0" lang="ru-RU" sz="2400" b="0" i="0" u="none" strike="noStrike" kern="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ученик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0163" y="2911723"/>
            <a:ext cx="294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«Учитель</a:t>
            </a:r>
            <a:r>
              <a:rPr kumimoji="0" lang="ru-RU" sz="2400" b="0" i="0" u="none" strike="noStrike" kern="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kumimoji="0" lang="ru-RU" sz="2400" b="0" i="0" u="none" strike="noStrike" kern="0" cap="none" spc="-1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учитель»</a:t>
            </a: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3619021" y="2412868"/>
            <a:ext cx="3885580" cy="16968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99DE9">
                  <a:gamma/>
                  <a:shade val="46275"/>
                  <a:invGamma/>
                </a:srgbClr>
              </a:gs>
              <a:gs pos="50000">
                <a:srgbClr val="699DE9"/>
              </a:gs>
              <a:gs pos="100000">
                <a:srgbClr val="699DE9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4058" y="2786332"/>
            <a:ext cx="378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 молодых, малоопытных педагогов в работу центра, взаимообучение при освоении нового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оборудования…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11815" b="7276"/>
          <a:stretch>
            <a:fillRect/>
          </a:stretch>
        </p:blipFill>
        <p:spPr>
          <a:xfrm rot="9937018">
            <a:off x="8178312" y="1950355"/>
            <a:ext cx="1112015" cy="1512674"/>
          </a:xfrm>
          <a:prstGeom prst="round2DiagRect">
            <a:avLst/>
          </a:prstGeom>
          <a:effectLst>
            <a:softEdge rad="254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2822">
            <a:off x="9292003" y="1758052"/>
            <a:ext cx="1308222" cy="1612600"/>
          </a:xfrm>
          <a:prstGeom prst="round2DiagRect">
            <a:avLst/>
          </a:prstGeom>
          <a:effectLst>
            <a:softEdge rad="38100"/>
          </a:effectLst>
        </p:spPr>
      </p:pic>
      <p:sp>
        <p:nvSpPr>
          <p:cNvPr id="24" name="Прямоугольник 23"/>
          <p:cNvSpPr/>
          <p:nvPr/>
        </p:nvSpPr>
        <p:spPr>
          <a:xfrm rot="20710182">
            <a:off x="7975831" y="3423549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Наставляемые</a:t>
            </a: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489279">
            <a:off x="9553506" y="3187176"/>
            <a:ext cx="1184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Наставники</a:t>
            </a: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5117" y="4245931"/>
            <a:ext cx="378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направляющий, организатор 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идеи наставничества в ученической среде при реализации групповых проектов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учащихся…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528">
            <a:off x="7634073" y="4012196"/>
            <a:ext cx="2348238" cy="1384169"/>
          </a:xfrm>
          <a:prstGeom prst="roundRect">
            <a:avLst/>
          </a:prstGeom>
          <a:effectLst>
            <a:softEdge rad="254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238907" y="5769502"/>
            <a:ext cx="347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«Работодатель</a:t>
            </a:r>
            <a:r>
              <a:rPr kumimoji="0" lang="ru-RU" sz="2400" b="0" i="0" u="none" strike="noStrike" kern="0" cap="none" spc="-1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kumimoji="0" lang="ru-RU" sz="2400" b="0" i="0" u="none" strike="noStrike" kern="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ученик</a:t>
            </a: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2583" y="5751652"/>
            <a:ext cx="378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способствует ранней профилизации и становлению профессионального самоопределения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192" y="5360964"/>
            <a:ext cx="1847516" cy="1391071"/>
          </a:xfrm>
          <a:prstGeom prst="round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63817047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473" y="2149555"/>
            <a:ext cx="2072440" cy="2072440"/>
          </a:xfrm>
          <a:prstGeom prst="rect">
            <a:avLst/>
          </a:prstGeom>
        </p:spPr>
      </p:pic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077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/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44" y="51623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200143" y="158977"/>
            <a:ext cx="9487052" cy="103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Результаты деятельности образовательного центра естественно-научной и технологической направленности «Точка роста» МБОУ «Перегребинская СОШ»</a:t>
            </a:r>
            <a:endParaRPr lang="ru-RU" sz="2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070145" y="1077098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053046" y="1262035"/>
            <a:ext cx="674936" cy="6792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0142" y="1244209"/>
            <a:ext cx="305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Робототехника:</a:t>
            </a:r>
            <a:r>
              <a:rPr lang="ru-RU" b="1" smtClean="0"/>
              <a:t> </a:t>
            </a:r>
            <a:endParaRPr lang="ru-RU" b="1"/>
          </a:p>
        </p:txBody>
      </p:sp>
      <p:sp>
        <p:nvSpPr>
          <p:cNvPr id="18" name="Подзаголовок 2"/>
          <p:cNvSpPr txBox="1"/>
          <p:nvPr/>
        </p:nvSpPr>
        <p:spPr>
          <a:xfrm>
            <a:off x="3557269" y="1218333"/>
            <a:ext cx="2248846" cy="76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«Робот-КЛИК»</a:t>
            </a:r>
          </a:p>
          <a:p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«Умная машина»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9210" y="1257094"/>
            <a:ext cx="3977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</a:t>
            </a:r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Кадникова Анастасия Павловна, </a:t>
            </a:r>
          </a:p>
          <a:p>
            <a:pPr lvl="0"/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Мамонова Алена Валерьевна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54976" y="2023663"/>
            <a:ext cx="10218717" cy="804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популяризация научно- технического творчества и робототехники,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</a:rPr>
              <a:t> развитие у детей интереса к техническому творчеству через создание и управления различными моделями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</a:t>
            </a:r>
            <a:r>
              <a:rPr lang="ru-RU" sz="1800" spc="5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личности</a:t>
            </a:r>
            <a:r>
              <a:rPr lang="ru-RU" sz="1800" spc="5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каждого</a:t>
            </a:r>
            <a:r>
              <a:rPr lang="ru-RU" sz="1800" spc="5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ребёнка.</a:t>
            </a:r>
            <a:b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993" y="4257092"/>
            <a:ext cx="2388434" cy="23932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6" y="4257092"/>
            <a:ext cx="1794900" cy="239320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39" y="4257093"/>
            <a:ext cx="2393200" cy="23932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7" name="Рисунок 2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603" y="4257092"/>
            <a:ext cx="3130726" cy="2393200"/>
          </a:xfrm>
          <a:prstGeom prst="rect">
            <a:avLst/>
          </a:prstGeom>
          <a:noFill/>
          <a:effectLst>
            <a:softEdge rad="762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54976" y="3030583"/>
            <a:ext cx="2082747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400">
                <a:solidFill>
                  <a:srgbClr val="191B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Собрали роботизированную руку, научились ей управлять, передвигать </a:t>
            </a:r>
            <a:r>
              <a:rPr lang="ru-RU" sz="1400" smtClean="0">
                <a:solidFill>
                  <a:srgbClr val="191B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предметы </a:t>
            </a:r>
            <a:endParaRPr lang="ru-RU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86738" y="2935938"/>
            <a:ext cx="32724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за 2 место </a:t>
            </a:r>
            <a:r>
              <a:rPr lang="ru-RU" sz="140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муниципальном этапе всероссийской выставки научно-технического творчества </a:t>
            </a:r>
            <a:r>
              <a:rPr lang="ru-RU" sz="1400" i="1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«Юные техники-будущее инновационной России» в категории «Робототехника</a:t>
            </a:r>
            <a:r>
              <a:rPr lang="ru-RU" sz="1400" i="1" smtClean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50639" y="2958042"/>
            <a:ext cx="25293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за 1 </a:t>
            </a:r>
            <a:r>
              <a:rPr lang="ru-RU" sz="1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</a:p>
          <a:p>
            <a:r>
              <a:rPr lang="ru-RU" sz="1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районной конференции молодых исследователей научно-социальной программы «Шаг в будущее»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7379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89"/>
            <a:ext cx="12192000" cy="870858"/>
          </a:xfr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200143" y="158977"/>
            <a:ext cx="9487052" cy="103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Результаты деятельности образовательного центра естественно-научной и технологической направленности «Точка роста» МБОУ «Перегребинская СОШ»</a:t>
            </a:r>
            <a:endParaRPr lang="ru-RU" sz="2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142" y="1244209"/>
            <a:ext cx="338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Чудеса физики:</a:t>
            </a:r>
            <a:r>
              <a:rPr lang="ru-RU" b="1" smtClean="0"/>
              <a:t> </a:t>
            </a:r>
            <a:endParaRPr lang="ru-RU" b="1"/>
          </a:p>
        </p:txBody>
      </p:sp>
      <p:sp>
        <p:nvSpPr>
          <p:cNvPr id="26" name="Прямоугольник 25"/>
          <p:cNvSpPr/>
          <p:nvPr/>
        </p:nvSpPr>
        <p:spPr>
          <a:xfrm>
            <a:off x="4039282" y="1421927"/>
            <a:ext cx="3977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Климова Елена Петровна</a:t>
            </a:r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941" y="1775645"/>
            <a:ext cx="1063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</a:t>
            </a:r>
            <a:r>
              <a:rPr lang="ru-RU" ker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С</a:t>
            </a:r>
            <a:r>
              <a:rPr kumimoji="0" lang="ru-RU" b="0" i="0" u="none" strike="noStrike" kern="0" cap="none" spc="0" normalizeH="0" baseline="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овершенствование условий для повышения качества образования, расширения возможностей, обучающихся в освоении учебного предмета физика,  </a:t>
            </a:r>
            <a:r>
              <a:rPr kumimoji="0" lang="ru-RU" b="0" i="0" u="none" strike="noStrike" kern="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обеспечение дополнительной поддержки выпускников основной школы для сдачи ГИА по физике, </a:t>
            </a:r>
            <a:r>
              <a:rPr kumimoji="0" lang="ru-RU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а также для практической отработки учебного материала по предмету.</a:t>
            </a: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7" name="Рисунок 26" descr="C:\Users\0016\AppData\Local\Microsoft\Windows\INetCache\Content.Word\IMG202211251427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5344" y="4300992"/>
            <a:ext cx="1932750" cy="2414708"/>
          </a:xfrm>
          <a:prstGeom prst="roundRect">
            <a:avLst/>
          </a:prstGeom>
          <a:noFill/>
          <a:ln>
            <a:noFill/>
          </a:ln>
          <a:effectLst>
            <a:softEdge rad="254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rcRect b="38215"/>
          <a:stretch>
            <a:fillRect/>
          </a:stretch>
        </p:blipFill>
        <p:spPr>
          <a:xfrm rot="20682214">
            <a:off x="362402" y="4941662"/>
            <a:ext cx="1895943" cy="1562872"/>
          </a:xfrm>
          <a:prstGeom prst="roundRect">
            <a:avLst/>
          </a:prstGeom>
          <a:effectLst>
            <a:softEdge rad="12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97602">
            <a:off x="381941" y="3165426"/>
            <a:ext cx="1958926" cy="1467534"/>
          </a:xfrm>
          <a:prstGeom prst="roundRect">
            <a:avLst/>
          </a:prstGeom>
          <a:effectLst>
            <a:softEdge rad="254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2093" y="3149402"/>
            <a:ext cx="2358014" cy="3139712"/>
          </a:xfrm>
          <a:prstGeom prst="roundRect">
            <a:avLst/>
          </a:prstGeom>
          <a:effectLst>
            <a:softEdge rad="254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523" y="4302300"/>
            <a:ext cx="1801154" cy="2403470"/>
          </a:xfrm>
          <a:prstGeom prst="roundRect">
            <a:avLst/>
          </a:prstGeom>
          <a:effectLst>
            <a:softEdge rad="381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3299" y="4302300"/>
            <a:ext cx="1810050" cy="2413400"/>
          </a:xfrm>
          <a:prstGeom prst="roundRect">
            <a:avLst/>
          </a:prstGeom>
          <a:effectLst>
            <a:softEdge rad="381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75816" y="3009381"/>
            <a:ext cx="2893464" cy="123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Школьники занимаются исследовательской и практическая деятельностью, разбирают викторины, создают модели приборов, </a:t>
            </a:r>
            <a:r>
              <a:rPr lang="ru-RU" sz="1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презентации</a:t>
            </a:r>
            <a:endParaRPr lang="ru-RU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5809" y="3091201"/>
            <a:ext cx="3486912" cy="120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ru-RU" sz="1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</a:t>
            </a:r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140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ru-RU" sz="1400" smtClean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муниципальном этапе всероссийской выставки </a:t>
            </a:r>
            <a:r>
              <a:rPr lang="ru-RU" sz="1400" smtClean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научно-технического </a:t>
            </a:r>
            <a:r>
              <a:rPr lang="ru-RU" sz="140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творчества </a:t>
            </a:r>
            <a:endParaRPr lang="ru-RU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smtClean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«Юные техники-будущее инновационной России</a:t>
            </a:r>
            <a:r>
              <a:rPr lang="ru-RU" sz="1400" i="1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309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89"/>
            <a:ext cx="12192000" cy="870858"/>
          </a:xfr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200143" y="158977"/>
            <a:ext cx="9487052" cy="103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Результаты деятельности образовательного центра естественно-научной и технологической направленности «Точка роста» МБОУ «Перегребинская СОШ»</a:t>
            </a:r>
            <a:endParaRPr lang="ru-RU" sz="2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141" y="1244209"/>
            <a:ext cx="437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 свете измеряю:</a:t>
            </a:r>
            <a:r>
              <a:rPr lang="ru-RU" b="1" smtClean="0"/>
              <a:t> </a:t>
            </a:r>
            <a:endParaRPr lang="ru-RU" b="1"/>
          </a:p>
        </p:txBody>
      </p:sp>
      <p:sp>
        <p:nvSpPr>
          <p:cNvPr id="26" name="Прямоугольник 25"/>
          <p:cNvSpPr/>
          <p:nvPr/>
        </p:nvSpPr>
        <p:spPr>
          <a:xfrm>
            <a:off x="4908676" y="1427673"/>
            <a:ext cx="4244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Мыльникова Наталья Владимировна</a:t>
            </a:r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940" y="1775645"/>
            <a:ext cx="11005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b="1" i="0" u="none" strike="noStrike" kern="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ориентационной и мотивационной основы для осознанного выбора физико-математического профиля обучения; расширение представления учащихся о способах измерений физических величин и анализе полученных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результатов.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отводится обработке экспериментальных данных, расчету погрешностей измерений.</a:t>
            </a: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83" y="3323946"/>
            <a:ext cx="2893464" cy="293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 </a:t>
            </a:r>
            <a:endParaRPr lang="ru-RU" sz="1600" b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секции «Транспорт, техника и технологии в автомобильно-дорожном комплексе» </a:t>
            </a: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регионального этапа Соревнований молодых ученых Европейского Союза XXVII окружной конференции молодых 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исследователей</a:t>
            </a:r>
          </a:p>
          <a:p>
            <a:pPr algn="just">
              <a:lnSpc>
                <a:spcPct val="107000"/>
              </a:lnSpc>
            </a:pP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«Шаг в будущее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8676" y="5330530"/>
            <a:ext cx="3486912" cy="113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ru-RU" sz="160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Стажировка по инженерно-техническому направлению в Образовательном центре «Сириус» (г.Сочи) 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5"/>
          <a:srcRect t="18065"/>
          <a:stretch>
            <a:fillRect/>
          </a:stretch>
        </p:blipFill>
        <p:spPr>
          <a:xfrm>
            <a:off x="8793254" y="3133374"/>
            <a:ext cx="2396104" cy="2694401"/>
          </a:xfrm>
          <a:prstGeom prst="roundRect">
            <a:avLst/>
          </a:prstGeom>
          <a:effectLst>
            <a:softEdge rad="762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095028" y="5898634"/>
            <a:ext cx="1919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Чудаков Тимофей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look-office.ru/images/images/sirius/i88ohn4srm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334" y="3283428"/>
            <a:ext cx="3585150" cy="2016647"/>
          </a:xfrm>
          <a:prstGeom prst="round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7418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89"/>
            <a:ext cx="12192000" cy="870858"/>
          </a:xfr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200143" y="158977"/>
            <a:ext cx="9487052" cy="103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Результаты деятельности образовательного центра естественно-научной и технологической направленности «Точка роста» МБОУ «Перегребинская СОШ»</a:t>
            </a:r>
            <a:endParaRPr lang="ru-RU" sz="2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141" y="1244209"/>
            <a:ext cx="437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smtClean="0"/>
              <a:t> </a:t>
            </a:r>
            <a:endParaRPr lang="ru-RU" b="1"/>
          </a:p>
        </p:txBody>
      </p:sp>
      <p:sp>
        <p:nvSpPr>
          <p:cNvPr id="26" name="Прямоугольник 25"/>
          <p:cNvSpPr/>
          <p:nvPr/>
        </p:nvSpPr>
        <p:spPr>
          <a:xfrm>
            <a:off x="4466405" y="1215377"/>
            <a:ext cx="4244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Гилёва Наталия Владимировна</a:t>
            </a:r>
          </a:p>
          <a:p>
            <a:pPr lvl="0"/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Железняк Ульяна Анатольевна</a:t>
            </a:r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940" y="1775645"/>
            <a:ext cx="11005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b="1" i="0" u="none" strike="noStrike" kern="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творческих способностей, познавательного интереса школьников, улучшение восприятия учебного материала, концентрации внимания на нем, нацеливание детей на осознанный выбор профессий: инженер- конструктор, инженер-технолог, проектировщик, дизайнер и т.д.</a:t>
            </a: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940" y="2913365"/>
            <a:ext cx="3092780" cy="3372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Перспективы: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проектировать предмет от идеи до его воплощения – формирование профессиональных навыков, необходимых при проектной деятельности. 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самостоятельности. 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знания пригодятся ученикам на предметах – геометрии, физике, 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математике, информатике.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1"/>
          <a:stretch>
            <a:fillRect/>
          </a:stretch>
        </p:blipFill>
        <p:spPr>
          <a:xfrm>
            <a:off x="3351771" y="2702415"/>
            <a:ext cx="2572833" cy="1705458"/>
          </a:xfrm>
          <a:prstGeom prst="round2DiagRect">
            <a:avLst/>
          </a:prstGeom>
          <a:effectLst>
            <a:softEdge rad="508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6"/>
          <a:stretch>
            <a:fillRect/>
          </a:stretch>
        </p:blipFill>
        <p:spPr>
          <a:xfrm>
            <a:off x="6096000" y="2702731"/>
            <a:ext cx="2583653" cy="1728956"/>
          </a:xfrm>
          <a:prstGeom prst="round2DiagRect">
            <a:avLst/>
          </a:prstGeom>
          <a:effectLst>
            <a:softEdge rad="50800"/>
          </a:effectLst>
        </p:spPr>
      </p:pic>
      <p:pic>
        <p:nvPicPr>
          <p:cNvPr id="20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9"/>
          <a:stretch>
            <a:fillRect/>
          </a:stretch>
        </p:blipFill>
        <p:spPr>
          <a:xfrm>
            <a:off x="3351770" y="4621912"/>
            <a:ext cx="2572833" cy="1720501"/>
          </a:xfrm>
          <a:prstGeom prst="round2DiagRect">
            <a:avLst/>
          </a:prstGeom>
          <a:effectLst>
            <a:softEdge rad="63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>
            <a:fillRect/>
          </a:stretch>
        </p:blipFill>
        <p:spPr>
          <a:xfrm>
            <a:off x="8851049" y="3616995"/>
            <a:ext cx="2986332" cy="2009834"/>
          </a:xfrm>
          <a:prstGeom prst="round2DiagRect">
            <a:avLst/>
          </a:prstGeom>
          <a:effectLst>
            <a:softEdge rad="1016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>
            <a:fillRect/>
          </a:stretch>
        </p:blipFill>
        <p:spPr>
          <a:xfrm>
            <a:off x="6139383" y="4621912"/>
            <a:ext cx="2540270" cy="1716094"/>
          </a:xfrm>
          <a:prstGeom prst="round2Diag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56718427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89"/>
            <a:ext cx="12192000" cy="870858"/>
          </a:xfr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200143" y="158977"/>
            <a:ext cx="9487052" cy="103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Результаты деятельности образовательного центра естественно-научной и технологической направленности «Точка роста» МБОУ «Перегребинская СОШ»</a:t>
            </a:r>
            <a:endParaRPr lang="ru-RU" sz="2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141" y="1244209"/>
            <a:ext cx="437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БЛА:</a:t>
            </a:r>
            <a:r>
              <a:rPr lang="ru-RU" b="1" smtClean="0"/>
              <a:t> </a:t>
            </a:r>
            <a:endParaRPr lang="ru-RU" b="1"/>
          </a:p>
        </p:txBody>
      </p:sp>
      <p:sp>
        <p:nvSpPr>
          <p:cNvPr id="26" name="Прямоугольник 25"/>
          <p:cNvSpPr/>
          <p:nvPr/>
        </p:nvSpPr>
        <p:spPr>
          <a:xfrm>
            <a:off x="4435608" y="1373636"/>
            <a:ext cx="4244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Каримов Богдан Марселевич</a:t>
            </a:r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940" y="1775645"/>
            <a:ext cx="11005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b="1" i="0" u="none" strike="noStrike" kern="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основам робототехники, устройства беспилотных летательных аппаратов, программирования. Развитие творческих способностей в процессе конструирования и проектирования и сборки БЛА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03" y="2762885"/>
            <a:ext cx="3092780" cy="242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Познакомились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правилами безопасного управления квадрокоптером, графическим языком программирования, конструктивными особенностями узлов квадрокоптера, способами передачи программы в полетный контроллер.</a:t>
            </a:r>
            <a:endParaRPr lang="ru-RU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3" y="2551221"/>
            <a:ext cx="3917360" cy="17077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77687" y="3031483"/>
            <a:ext cx="3819016" cy="319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ru-RU" sz="16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Фестиваль Научно-технического творчества «</a:t>
            </a:r>
            <a:r>
              <a:rPr lang="ru-RU" sz="1600">
                <a:solidFill>
                  <a:srgbClr val="191B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Юные техники - будущее инновационной России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 «За научный поиск»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3000"/>
              </a:lnSpc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XIII открытой районной конференции «Юный изыскатель» 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3000"/>
              </a:lnSpc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муниципальном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чемпионате "ПрофиДети – 2023"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"ПрофЛаб "Примерочная профессии"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940" y="5343326"/>
            <a:ext cx="3164851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Научились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управлять квадрокоптером на улице. 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Провели фотосъёмки МБОУ Перегребинской СОШ.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57" y="4420350"/>
            <a:ext cx="3894886" cy="21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3801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987" y="5137483"/>
            <a:ext cx="2647187" cy="1489043"/>
          </a:xfrm>
          <a:prstGeom prst="roundRect">
            <a:avLst/>
          </a:prstGeom>
          <a:effectLst>
            <a:softEdge rad="381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839">
            <a:off x="4910925" y="2628893"/>
            <a:ext cx="2011676" cy="1514674"/>
          </a:xfrm>
          <a:prstGeom prst="round2DiagRect">
            <a:avLst/>
          </a:prstGeom>
          <a:effectLst>
            <a:softEdge rad="25400"/>
          </a:effectLst>
        </p:spPr>
      </p:pic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89"/>
            <a:ext cx="12192000" cy="870858"/>
          </a:xfr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200143" y="158977"/>
            <a:ext cx="9487052" cy="103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Результаты деятельности образовательного центра естественно-научной и технологической направленности «Точка роста» МБОУ «Перегребинская СОШ»</a:t>
            </a:r>
            <a:endParaRPr lang="ru-RU" sz="2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141" y="1244209"/>
            <a:ext cx="632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клуб «Цепочка»:</a:t>
            </a:r>
            <a:r>
              <a:rPr lang="ru-RU" b="1" smtClean="0"/>
              <a:t> </a:t>
            </a:r>
            <a:endParaRPr lang="ru-RU" b="1"/>
          </a:p>
        </p:txBody>
      </p:sp>
      <p:sp>
        <p:nvSpPr>
          <p:cNvPr id="26" name="Прямоугольник 25"/>
          <p:cNvSpPr/>
          <p:nvPr/>
        </p:nvSpPr>
        <p:spPr>
          <a:xfrm>
            <a:off x="6570799" y="1435757"/>
            <a:ext cx="4244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Колтунова Анна Геннадьевна</a:t>
            </a:r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940" y="1775645"/>
            <a:ext cx="11005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b="1" i="0" u="none" strike="noStrike" kern="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ответственного отношения школьников к окружающей среде, развитие творческих способностей, познавательного интереса школьников к изучению природы родного края.</a:t>
            </a: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417" y="2751132"/>
            <a:ext cx="1416371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</a:t>
            </a:r>
            <a:endParaRPr lang="ru-RU" sz="160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Чистый лес» </a:t>
            </a:r>
            <a:endParaRPr lang="ru-RU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9411" y="2517251"/>
            <a:ext cx="3819016" cy="4225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экологического марафона </a:t>
            </a:r>
            <a:endParaRPr lang="ru-RU" sz="160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</a:pPr>
            <a:endParaRPr lang="ru-RU" sz="16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</a:pPr>
            <a:endParaRPr lang="ru-RU" sz="1600" b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</a:pPr>
            <a:endParaRPr lang="ru-RU" sz="16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</a:t>
            </a:r>
            <a:r>
              <a:rPr lang="ru-RU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места 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Окружном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экологическом детском фестивале «Экодетство» - окружном конкурсе экологических 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листовок</a:t>
            </a:r>
          </a:p>
          <a:p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Победитель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отборочного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 II Экологического лагеря ПАО «Газпром» </a:t>
            </a:r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897" y="5490319"/>
            <a:ext cx="3164851" cy="113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конференции молодых исследователей «Шаг в будущее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29" y="2484769"/>
            <a:ext cx="1952504" cy="1467956"/>
          </a:xfrm>
          <a:prstGeom prst="ellipse">
            <a:avLst/>
          </a:prstGeom>
          <a:effectLst>
            <a:softEdge rad="25400"/>
          </a:effectLst>
        </p:spPr>
      </p:pic>
      <p:pic>
        <p:nvPicPr>
          <p:cNvPr id="14" name="Рисунок 13"/>
          <p:cNvPicPr/>
          <p:nvPr/>
        </p:nvPicPr>
        <p:blipFill>
          <a:blip r:embed="rId8"/>
          <a:stretch>
            <a:fillRect/>
          </a:stretch>
        </p:blipFill>
        <p:spPr>
          <a:xfrm>
            <a:off x="200141" y="3938524"/>
            <a:ext cx="1993886" cy="1348593"/>
          </a:xfrm>
          <a:prstGeom prst="roundRect">
            <a:avLst/>
          </a:prstGeom>
          <a:effectLst>
            <a:softEdge rad="25400"/>
          </a:effectLst>
        </p:spPr>
      </p:pic>
      <p:pic>
        <p:nvPicPr>
          <p:cNvPr id="15" name="Рисунок 14"/>
          <p:cNvPicPr/>
          <p:nvPr/>
        </p:nvPicPr>
        <p:blipFill>
          <a:blip r:embed="rId9"/>
          <a:stretch>
            <a:fillRect/>
          </a:stretch>
        </p:blipFill>
        <p:spPr>
          <a:xfrm rot="20716348">
            <a:off x="3739182" y="2665755"/>
            <a:ext cx="1558925" cy="1558925"/>
          </a:xfrm>
          <a:prstGeom prst="round2DiagRect">
            <a:avLst/>
          </a:prstGeom>
          <a:effectLst>
            <a:softEdge rad="25400"/>
          </a:effectLst>
        </p:spPr>
      </p:pic>
      <p:pic>
        <p:nvPicPr>
          <p:cNvPr id="16" name="Рисунок 15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29" y="4859284"/>
            <a:ext cx="2771276" cy="1850817"/>
          </a:xfrm>
          <a:prstGeom prst="roundRect">
            <a:avLst/>
          </a:prstGeom>
          <a:effectLst>
            <a:softEdge rad="508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90433" y="3952725"/>
            <a:ext cx="2186474" cy="139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во Всероссийском форуме экологических объединений "#ЭкоPRO".</a:t>
            </a:r>
            <a:endParaRPr lang="ru-RU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28" y="2421350"/>
            <a:ext cx="2462163" cy="1846622"/>
          </a:xfrm>
          <a:prstGeom prst="ellipse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72142975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89"/>
            <a:ext cx="12192000" cy="870858"/>
          </a:xfr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200143" y="158977"/>
            <a:ext cx="9487052" cy="103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Результаты деятельности образовательного центра естественно-научной и технологической направленности «Точка роста» МБОУ «Перегребинская СОШ»</a:t>
            </a:r>
            <a:endParaRPr lang="ru-RU" sz="2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141" y="1244209"/>
            <a:ext cx="632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Мультстудия «Ну, Погоди!»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0799" y="1435757"/>
            <a:ext cx="4244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Сенюк Дарина Васильевна</a:t>
            </a:r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940" y="1775645"/>
            <a:ext cx="11005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b="1" i="0" u="none" strike="noStrike" kern="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творческих способностей, познавательного интереса школьников к истории российской мультипликации, создание пластилиновых мультипликационных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фильмов.</a:t>
            </a: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6543" y="2616790"/>
            <a:ext cx="3164851" cy="3857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Перспективы: </a:t>
            </a:r>
            <a:endPara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3000"/>
              </a:lnSpc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мелкой и общей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моторики.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3000"/>
              </a:lnSpc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воображения,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фантазии.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3000"/>
              </a:lnSpc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речевого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3000"/>
              </a:lnSpc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коммуникабельности.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3000"/>
              </a:lnSpc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уровня тревожности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3000"/>
              </a:lnSpc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активности, инициативы.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Создали мультфильм «Репка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/>
          <a:stretch>
            <a:fillRect/>
          </a:stretch>
        </p:blipFill>
        <p:spPr>
          <a:xfrm>
            <a:off x="7525291" y="2517251"/>
            <a:ext cx="2896098" cy="2017112"/>
          </a:xfrm>
          <a:prstGeom prst="roundRect">
            <a:avLst/>
          </a:prstGeom>
          <a:effectLst>
            <a:softEdge rad="50800"/>
          </a:effectLst>
        </p:spPr>
      </p:pic>
      <p:pic>
        <p:nvPicPr>
          <p:cNvPr id="22" name="Рисунок 21"/>
          <p:cNvPicPr/>
          <p:nvPr/>
        </p:nvPicPr>
        <p:blipFill>
          <a:blip r:embed="rId6"/>
          <a:stretch>
            <a:fillRect/>
          </a:stretch>
        </p:blipFill>
        <p:spPr>
          <a:xfrm>
            <a:off x="7525291" y="4629638"/>
            <a:ext cx="2896098" cy="1844298"/>
          </a:xfrm>
          <a:prstGeom prst="round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82165341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89"/>
            <a:ext cx="12192000" cy="870858"/>
          </a:xfr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200143" y="158977"/>
            <a:ext cx="9487052" cy="103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Результаты деятельности образовательного центра естественно-научной и технологической направленности «Точка роста» МБОУ «Перегребинская СОШ»</a:t>
            </a:r>
            <a:endParaRPr lang="ru-RU" sz="2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141" y="1244209"/>
            <a:ext cx="663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 «Медицина 21 века»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34753" y="1453703"/>
            <a:ext cx="4244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Полукарова Надежда Викторовна</a:t>
            </a:r>
            <a:endPara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940" y="1775645"/>
            <a:ext cx="11005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b="1" i="0" u="none" strike="noStrike" kern="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</a:t>
            </a:r>
            <a:r>
              <a:rPr lang="ru-RU" spc="-1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</a:t>
            </a:r>
            <a:r>
              <a:rPr lang="ru-RU" spc="-1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современными </a:t>
            </a:r>
            <a:r>
              <a:rPr lang="ru-RU" spc="-1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исследованиями в биологии, развитие умений </a:t>
            </a:r>
            <a:r>
              <a:rPr lang="ru-RU" spc="-1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</a:t>
            </a:r>
            <a:r>
              <a:rPr lang="ru-RU" spc="-1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биологическую информацию, создание условий для </a:t>
            </a:r>
            <a:r>
              <a:rPr lang="ru-RU" spc="-1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самоопределения.</a:t>
            </a: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01" y="4431755"/>
            <a:ext cx="3164851" cy="2129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во ВсОШ по биологии: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3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</a:t>
            </a:r>
            <a:r>
              <a:rPr lang="ru-RU" sz="16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</a:p>
          <a:p>
            <a:pPr algn="ctr">
              <a:lnSpc>
                <a:spcPct val="93000"/>
              </a:lnSpc>
              <a:spcAft>
                <a:spcPts val="800"/>
              </a:spcAft>
            </a:pPr>
            <a:r>
              <a:rPr lang="ru-RU" sz="16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 (Ткач Д)                                        2 место (Епифанова Е)                                          3 место (Полечнюк В)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3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участники (Ткач Д, Епифанова Е., Полечнюк В., Шипилова Д)</a:t>
            </a:r>
            <a:endParaRPr lang="ru-RU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C:\Users\User\Desktop\фото 2023 из телефона\IMG-4173a4a01e90f509c7152e0c3fb636e4-V 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011" y="2576631"/>
            <a:ext cx="2574179" cy="1685351"/>
          </a:xfrm>
          <a:prstGeom prst="round2DiagRect">
            <a:avLst/>
          </a:prstGeom>
          <a:noFill/>
          <a:ln>
            <a:noFill/>
          </a:ln>
          <a:effectLst>
            <a:softEdge rad="50800"/>
          </a:effectLst>
        </p:spPr>
      </p:pic>
      <p:pic>
        <p:nvPicPr>
          <p:cNvPr id="22" name="Рисунок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4" y="2615262"/>
            <a:ext cx="1946673" cy="2468181"/>
          </a:xfrm>
          <a:prstGeom prst="round2DiagRect">
            <a:avLst/>
          </a:prstGeom>
          <a:effectLst>
            <a:softEdge rad="38100"/>
          </a:effectLst>
        </p:spPr>
      </p:pic>
      <p:pic>
        <p:nvPicPr>
          <p:cNvPr id="24" name="Рисунок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01" y="2615261"/>
            <a:ext cx="2060657" cy="2468181"/>
          </a:xfrm>
          <a:prstGeom prst="round2DiagRect">
            <a:avLst/>
          </a:prstGeom>
          <a:effectLst>
            <a:softEdge rad="38100"/>
          </a:effectLst>
        </p:spPr>
      </p:pic>
      <p:pic>
        <p:nvPicPr>
          <p:cNvPr id="25" name="Рисунок 24"/>
          <p:cNvPicPr/>
          <p:nvPr/>
        </p:nvPicPr>
        <p:blipFill>
          <a:blip r:embed="rId8"/>
          <a:stretch>
            <a:fillRect/>
          </a:stretch>
        </p:blipFill>
        <p:spPr>
          <a:xfrm>
            <a:off x="8013242" y="2639843"/>
            <a:ext cx="2184643" cy="2443599"/>
          </a:xfrm>
          <a:prstGeom prst="round2DiagRect">
            <a:avLst/>
          </a:prstGeom>
          <a:effectLst>
            <a:softEdge rad="381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416359" y="5276727"/>
            <a:ext cx="2426502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Крымской олимпиаде по химии и биологии </a:t>
            </a:r>
            <a:endParaRPr lang="ru-RU" b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3000"/>
              </a:lnSpc>
            </a:pP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Ткач Д, Епифанова Е., Шипилова Д)</a:t>
            </a:r>
            <a:endParaRPr lang="ru-RU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60334" y="5276727"/>
            <a:ext cx="2112678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биологического музея для школьников</a:t>
            </a:r>
            <a:endParaRPr lang="ru-RU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3242" y="5276727"/>
            <a:ext cx="2184643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endParaRPr lang="ru-RU" b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3000"/>
              </a:lnSpc>
            </a:pPr>
            <a:r>
              <a:rPr lang="ru-RU" b="1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квест-игры </a:t>
            </a: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«Зеленые агенты» для 5 классов</a:t>
            </a:r>
            <a:endParaRPr lang="ru-RU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239356" y="4704590"/>
            <a:ext cx="1907649" cy="215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муниципальном этапе конференции молодых исследователей «Шаг в будущее»</a:t>
            </a:r>
            <a:endParaRPr lang="ru-RU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 descr="C:\Users\User\Desktop\фото 2023 из телефона\IMG_20221217_125226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6955" y="2616012"/>
            <a:ext cx="1692198" cy="2121315"/>
          </a:xfrm>
          <a:prstGeom prst="round2DiagRect">
            <a:avLst/>
          </a:prstGeom>
          <a:noFill/>
          <a:ln>
            <a:noFill/>
          </a:ln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68868967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81" y="2872510"/>
            <a:ext cx="2255763" cy="1800897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0E030451-2D41-4F61-AF77-00C0F8C1D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7416F264-8FF2-461E-9A37-BCD74EBDFCD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1B2B1653-7EA0-47C2-80C2-0E18B6B2A4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9D92818-0A4B-4D80-A445-A294897AB36B}"/>
              </a:ext>
            </a:extLst>
          </p:cNvPr>
          <p:cNvSpPr txBox="1"/>
          <p:nvPr/>
        </p:nvSpPr>
        <p:spPr>
          <a:xfrm>
            <a:off x="4063148" y="5036168"/>
            <a:ext cx="6103536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smtClean="0">
                <a:solidFill>
                  <a:srgbClr val="005D9B"/>
                </a:solidFill>
                <a:latin typeface="Trebuchet MS" panose="020b0603020202020204" pitchFamily="34" charset="0"/>
              </a:rPr>
              <a:t>Полукарова Надежда Викторовна</a:t>
            </a:r>
            <a:r>
              <a:rPr lang="ru-RU" sz="2000" smtClean="0">
                <a:solidFill>
                  <a:srgbClr val="005D9B"/>
                </a:solidFill>
                <a:latin typeface="Trebuchet MS" panose="020b0603020202020204" pitchFamily="34" charset="0"/>
              </a:rPr>
              <a:t>, </a:t>
            </a:r>
            <a:endParaRPr lang="ru-RU" sz="200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l"/>
            <a:r>
              <a:rPr lang="ru-RU" sz="2000" smtClean="0">
                <a:solidFill>
                  <a:srgbClr val="005D9B"/>
                </a:solidFill>
                <a:latin typeface="Trebuchet MS" panose="020b0603020202020204" pitchFamily="34" charset="0"/>
              </a:rPr>
              <a:t>Заместитель директора Муниципального бюджетного общеобразовательного учреждения «Перегребинская средняя общеобразовательная школа»</a:t>
            </a:r>
            <a:endParaRPr lang="ru-RU" sz="200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157737"/>
            <a:ext cx="4477667" cy="4886634"/>
          </a:xfrm>
          <a:prstGeom prst="rect">
            <a:avLst/>
          </a:prstGeom>
        </p:spPr>
      </p:pic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714913" y="1718713"/>
            <a:ext cx="992265" cy="998634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 txBox="1"/>
          <p:nvPr/>
        </p:nvSpPr>
        <p:spPr>
          <a:xfrm>
            <a:off x="3752022" y="3317326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rgbClr val="005D9B"/>
                </a:solidFill>
                <a:latin typeface="Trebuchet MS" panose="020b0603020202020204" pitchFamily="34" charset="0"/>
              </a:rPr>
              <a:t>ТЕМА</a:t>
            </a:r>
            <a:endParaRPr lang="ru-RU" sz="2800" b="1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36" y="1730466"/>
            <a:ext cx="831490" cy="102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1" y="1675228"/>
            <a:ext cx="985556" cy="9366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40442" y="4153490"/>
            <a:ext cx="724301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«Точка роста – бренд сельской школы</a:t>
            </a:r>
            <a:r>
              <a:rPr lang="ru-RU" sz="2400" b="1" spc="95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2400" b="1" spc="-35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(из опыта работы МБОУ</a:t>
            </a:r>
            <a:r>
              <a:rPr lang="ru-RU" sz="2400" b="1" spc="6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3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«Перегребинская</a:t>
            </a:r>
            <a:r>
              <a:rPr lang="ru-RU" sz="2400" b="1" spc="95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4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2400" b="1" spc="95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4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79794" y="2717347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4821" r="3300" b="4080"/>
          <a:stretch>
            <a:fillRect/>
          </a:stretch>
        </p:blipFill>
        <p:spPr>
          <a:xfrm>
            <a:off x="2231136" y="2938272"/>
            <a:ext cx="1926336" cy="148742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76527371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19" y="1236618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/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/>
          <p:nvPr/>
        </p:nvSpPr>
        <p:spPr>
          <a:xfrm>
            <a:off x="128098" y="12836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smtClean="0">
                <a:solidFill>
                  <a:srgbClr val="00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всесторонне развитой личности школьника</a:t>
            </a:r>
            <a:endParaRPr lang="ru-RU" sz="2800" b="1">
              <a:solidFill>
                <a:srgbClr val="005D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10" name="Выноска со стрелкой вниз 9"/>
          <p:cNvSpPr/>
          <p:nvPr/>
        </p:nvSpPr>
        <p:spPr>
          <a:xfrm>
            <a:off x="228262" y="1588809"/>
            <a:ext cx="4879571" cy="1055200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smtClean="0">
                <a:solidFill>
                  <a:srgbClr val="00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урок астрономии</a:t>
            </a:r>
            <a:endParaRPr lang="ru-RU" sz="2400" b="1">
              <a:solidFill>
                <a:srgbClr val="005D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>
              <a:solidFill>
                <a:srgbClr val="005D9B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5763715" y="1588809"/>
            <a:ext cx="4879571" cy="1055200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>
                <a:solidFill>
                  <a:srgbClr val="005D9B"/>
                </a:solidFill>
                <a:latin typeface="Trebuchet MS" panose="020b0603020202020204" pitchFamily="34" charset="0"/>
              </a:rPr>
              <a:t> </a:t>
            </a:r>
            <a:r>
              <a:rPr lang="ru-RU" sz="2400" b="1">
                <a:solidFill>
                  <a:srgbClr val="00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mtClean="0">
                <a:solidFill>
                  <a:srgbClr val="00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сероссийский урок «Цифры»</a:t>
            </a:r>
            <a:endParaRPr lang="ru-RU" sz="2400" b="1">
              <a:solidFill>
                <a:srgbClr val="005D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:\точка роста 2022-2023\фото\всероссийский урок астрономии\photo_2022-11-16_23-41-3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0778">
            <a:off x="215740" y="2661624"/>
            <a:ext cx="2433667" cy="1857311"/>
          </a:xfrm>
          <a:prstGeom prst="round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15" name="Рисунок 14" descr="G:\точка роста 2022-2023\фото\всероссийский урок астрономии\166862145312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63730">
            <a:off x="2990674" y="2515544"/>
            <a:ext cx="2610567" cy="1946340"/>
          </a:xfrm>
          <a:prstGeom prst="round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16" name="Рисунок 15" descr="G:\точка роста 2022-2023\фото\всероссийский урок астрономии\1-4 кл\166868137208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89848">
            <a:off x="123749" y="4897385"/>
            <a:ext cx="2139004" cy="1650892"/>
          </a:xfrm>
          <a:prstGeom prst="round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18" name="Рисунок 17" descr="G:\точка роста 2022-2023\фото\всероссийский урок астрономии\1-4 кл\1668675273853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35230">
            <a:off x="4012092" y="4818649"/>
            <a:ext cx="1974165" cy="1605844"/>
          </a:xfrm>
          <a:prstGeom prst="round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17" name="Рисунок 16" descr="G:\точка роста 2022-2023\фото\всероссийский урок астрономии\1-4 кл\1668681372106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5372" y="4587662"/>
            <a:ext cx="2284634" cy="1698030"/>
          </a:xfrm>
          <a:prstGeom prst="roundRect">
            <a:avLst/>
          </a:prstGeom>
          <a:noFill/>
          <a:ln>
            <a:noFill/>
          </a:ln>
          <a:effectLst>
            <a:softEdge rad="25400"/>
          </a:effectLst>
        </p:spPr>
      </p:pic>
      <p:pic>
        <p:nvPicPr>
          <p:cNvPr id="19" name="Рисунок 18" descr="G:\точка роста 2022-2023\фото\фото занятий\статьи февраль\20230202_101901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156" y="2996201"/>
            <a:ext cx="2778329" cy="2108872"/>
          </a:xfrm>
          <a:prstGeom prst="roundRect">
            <a:avLst/>
          </a:prstGeom>
          <a:noFill/>
          <a:ln>
            <a:noFill/>
          </a:ln>
          <a:effectLst>
            <a:softEdge rad="50800"/>
          </a:effectLst>
        </p:spPr>
      </p:pic>
      <p:pic>
        <p:nvPicPr>
          <p:cNvPr id="20" name="Рисунок 19" descr="G:\точка роста 2022-2023\фото\фото занятий\статьи февраль\1675614711769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7471" y="3657017"/>
            <a:ext cx="2218137" cy="2681915"/>
          </a:xfrm>
          <a:prstGeom prst="roundRect">
            <a:avLst/>
          </a:prstGeom>
          <a:noFill/>
          <a:ln>
            <a:noFill/>
          </a:ln>
          <a:effectLst>
            <a:softEdge rad="381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79897" y="5233603"/>
            <a:ext cx="3260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Безопасность в 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интернете,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определение 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погоды и многом другом с помощью интерактивных тренажеров.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5749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8" y="974985"/>
            <a:ext cx="12195138" cy="5883015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/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/>
          <p:nvPr/>
        </p:nvSpPr>
        <p:spPr>
          <a:xfrm>
            <a:off x="128098" y="22361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rgbClr val="005D9B"/>
                </a:solidFill>
                <a:latin typeface="Trebuchet MS" panose="020b0603020202020204" pitchFamily="34" charset="0"/>
              </a:rPr>
              <a:t>Повышение интереса к деятельности центра «Точка роста»</a:t>
            </a:r>
            <a:endParaRPr lang="ru-RU" sz="1400" b="1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10" name="Выноска со стрелкой вниз 9"/>
          <p:cNvSpPr/>
          <p:nvPr/>
        </p:nvSpPr>
        <p:spPr>
          <a:xfrm>
            <a:off x="286451" y="1334038"/>
            <a:ext cx="4879571" cy="1226281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smtClean="0">
                <a:solidFill>
                  <a:srgbClr val="00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для родителей, гостей, будущих первоклассников</a:t>
            </a:r>
            <a:endParaRPr lang="ru-RU" sz="2400" b="1">
              <a:solidFill>
                <a:srgbClr val="005D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>
              <a:solidFill>
                <a:srgbClr val="005D9B"/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257205" y="1334039"/>
            <a:ext cx="4879571" cy="1226280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smtClean="0">
                <a:solidFill>
                  <a:srgbClr val="00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перемены, внеклассные мероприятия</a:t>
            </a:r>
            <a:endParaRPr lang="ru-RU" sz="2400" b="1">
              <a:solidFill>
                <a:srgbClr val="005D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>
              <a:solidFill>
                <a:srgbClr val="005D9B"/>
              </a:solidFill>
            </a:endParaRPr>
          </a:p>
        </p:txBody>
      </p:sp>
      <p:pic>
        <p:nvPicPr>
          <p:cNvPr id="12" name="Рисунок 11" descr="G:\точка роста 2022-2023\фото\фото занятий\статьи февраль\IMG-20230203-WA002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33386">
            <a:off x="263247" y="2489183"/>
            <a:ext cx="1640367" cy="2157427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3" name="Рисунок 12" descr="G:\точка роста 2022-2023\фото\фото занятий\статьи февраль\IMG-20230203-WA003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8"/>
          <a:stretch>
            <a:fillRect/>
          </a:stretch>
        </p:blipFill>
        <p:spPr bwMode="auto">
          <a:xfrm rot="574563">
            <a:off x="4036000" y="2599534"/>
            <a:ext cx="1729624" cy="1907070"/>
          </a:xfrm>
          <a:prstGeom prst="roundRect">
            <a:avLst/>
          </a:prstGeom>
          <a:noFill/>
          <a:ln>
            <a:noFill/>
          </a:ln>
          <a:effectLst>
            <a:softEdge rad="254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G:\точка роста 2022-2023\фото\фото занятий\статьи февраль\IMG-20230203-WA0022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84" y="5013605"/>
            <a:ext cx="1959615" cy="1438043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6" name="Рисунок 15" descr="G:\точка роста 2022-2023\фото\фото занятий\1687458537760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90234">
            <a:off x="7824923" y="2604466"/>
            <a:ext cx="1626130" cy="1962041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26" name="Picture 2" descr="Экскурсия для будущих первоклашек в «Точку Роста»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261" y="5013605"/>
            <a:ext cx="2563345" cy="1449199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Экскурсия для будущих первоклашек в «Точку Роста»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3993" y="3077304"/>
            <a:ext cx="2125347" cy="1594010"/>
          </a:xfrm>
          <a:prstGeom prst="round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удеса физики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52496">
            <a:off x="9503333" y="3252025"/>
            <a:ext cx="2279904" cy="3048000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User\Desktop\фото 2023 из телефона\IMG_20230110_121654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11548">
            <a:off x="6309940" y="2619301"/>
            <a:ext cx="1626130" cy="2078900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8" name="Прямоугольник 17"/>
          <p:cNvSpPr/>
          <p:nvPr/>
        </p:nvSpPr>
        <p:spPr>
          <a:xfrm rot="20883856">
            <a:off x="364343" y="4567853"/>
            <a:ext cx="2112678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Чудеса физики</a:t>
            </a:r>
            <a:endParaRPr lang="ru-RU" sz="1200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677500">
            <a:off x="3557237" y="4486385"/>
            <a:ext cx="2112678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sz="1200" b="1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</a:t>
            </a:r>
            <a:endParaRPr lang="ru-RU" sz="1200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2376" y="6480210"/>
            <a:ext cx="2112678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 - КЛИК</a:t>
            </a:r>
            <a:endParaRPr lang="ru-RU" sz="1200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19121" y="6462804"/>
            <a:ext cx="2112678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sz="12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Разминка </a:t>
            </a:r>
            <a:endParaRPr lang="ru-RU" sz="1200" b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12659" y="4954712"/>
            <a:ext cx="264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Кроссворды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</a:rPr>
              <a:t>, ребусы, </a:t>
            </a:r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занимательные 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эксперименты по физике и химии, </a:t>
            </a:r>
            <a:endParaRPr lang="ru-RU" sz="1200" b="1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</a:rPr>
              <a:t>3Д </a:t>
            </a:r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моделей 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</a:rPr>
              <a:t>биологических объектов, атомов, молекул из пластилина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907912094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8" y="974985"/>
            <a:ext cx="12195138" cy="5883015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/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/>
          <p:nvPr/>
        </p:nvSpPr>
        <p:spPr>
          <a:xfrm>
            <a:off x="128098" y="22361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rgbClr val="005D9B"/>
                </a:solidFill>
                <a:latin typeface="Trebuchet MS" panose="020b0603020202020204" pitchFamily="34" charset="0"/>
              </a:rPr>
              <a:t>Повышение интереса к деятельности центра «Точка роста»</a:t>
            </a:r>
            <a:endParaRPr lang="ru-RU" sz="1400" b="1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10" name="Выноска со стрелкой вниз 9"/>
          <p:cNvSpPr/>
          <p:nvPr/>
        </p:nvSpPr>
        <p:spPr>
          <a:xfrm>
            <a:off x="286451" y="1334038"/>
            <a:ext cx="4879571" cy="1226281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smtClean="0">
                <a:solidFill>
                  <a:srgbClr val="00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Комфортные условия для отдыха и игры в шахматы</a:t>
            </a:r>
            <a:endParaRPr lang="ru-RU" sz="2400" b="1">
              <a:solidFill>
                <a:srgbClr val="005D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>
              <a:solidFill>
                <a:srgbClr val="005D9B"/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257205" y="1334039"/>
            <a:ext cx="4879571" cy="1226280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smtClean="0">
                <a:solidFill>
                  <a:srgbClr val="005D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</a:t>
            </a:r>
            <a:endParaRPr lang="ru-RU" sz="2400" b="1">
              <a:solidFill>
                <a:srgbClr val="005D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>
              <a:solidFill>
                <a:srgbClr val="005D9B"/>
              </a:solidFill>
            </a:endParaRPr>
          </a:p>
        </p:txBody>
      </p:sp>
      <p:pic>
        <p:nvPicPr>
          <p:cNvPr id="23" name="Рисунок 22" descr="C:\Users\User\Desktop\фото 2023 из телефона\IMG_20221130_11140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25351">
            <a:off x="3827487" y="2498134"/>
            <a:ext cx="1921452" cy="2530394"/>
          </a:xfrm>
          <a:prstGeom prst="round2DiagRect">
            <a:avLst/>
          </a:prstGeom>
          <a:noFill/>
          <a:ln>
            <a:noFill/>
          </a:ln>
          <a:effectLst>
            <a:softEdge rad="50800"/>
          </a:effectLst>
        </p:spPr>
      </p:pic>
      <p:pic>
        <p:nvPicPr>
          <p:cNvPr id="25" name="Рисунок 24" descr="G:\точка роста 2022-2023\фото\фото занятий\холл точки роста - отдых детей\167025921197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38028">
            <a:off x="222214" y="2670422"/>
            <a:ext cx="1829316" cy="2415552"/>
          </a:xfrm>
          <a:prstGeom prst="round2Diag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24" name="Рисунок 23" descr="G:\точка роста 2022-2023\фото\фото занятий\холл точки роста - отдых детей\167025932098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5984" y="2537946"/>
            <a:ext cx="1849643" cy="2436270"/>
          </a:xfrm>
          <a:prstGeom prst="round2Diag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6" name="Рисунок 25" descr="C:\Users\User\Desktop\фото 2023 из телефона\IMG_20221209_131457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9"/>
          <a:stretch>
            <a:fillRect/>
          </a:stretch>
        </p:blipFill>
        <p:spPr bwMode="auto">
          <a:xfrm>
            <a:off x="1028701" y="5001510"/>
            <a:ext cx="1790104" cy="1779901"/>
          </a:xfrm>
          <a:prstGeom prst="round2Diag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18805" y="5404947"/>
            <a:ext cx="2438400" cy="107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победитель (Говоруха М.), </a:t>
            </a:r>
            <a:endParaRPr lang="ru-RU" sz="1200" b="1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ru-RU" sz="1200" b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12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 (Арабов М</a:t>
            </a:r>
            <a:r>
              <a:rPr lang="ru-RU" sz="1200" b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11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Муниципальном </a:t>
            </a:r>
            <a:endParaRPr lang="ru-RU" sz="1200" b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онлайн-шахматном 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турнире </a:t>
            </a:r>
            <a:endParaRPr lang="ru-RU" sz="1200" b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Точек роста» </a:t>
            </a:r>
            <a:endParaRPr lang="ru-RU" sz="11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 descr="G:\точка роста 2022-2023\фото\фото занятий\1687458997989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6219" y="2695573"/>
            <a:ext cx="2581542" cy="1876593"/>
          </a:xfrm>
          <a:prstGeom prst="round2Diag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29" name="Рисунок 28" descr="G:\точка роста 2022-2023\фото\фото занятий\1687458998022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1"/>
          <a:stretch>
            <a:fillRect/>
          </a:stretch>
        </p:blipFill>
        <p:spPr bwMode="auto">
          <a:xfrm rot="507745">
            <a:off x="9390949" y="2581134"/>
            <a:ext cx="2116298" cy="2105473"/>
          </a:xfrm>
          <a:prstGeom prst="round2Diag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G:\точка роста 2022-2023\фото\фото занятий\1687458997973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6259" y="4875605"/>
            <a:ext cx="2524125" cy="1905806"/>
          </a:xfrm>
          <a:prstGeom prst="round2DiagRect">
            <a:avLst/>
          </a:prstGeom>
          <a:noFill/>
          <a:ln>
            <a:noFill/>
          </a:ln>
          <a:effectLst>
            <a:softEdge rad="762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836792" y="4502511"/>
            <a:ext cx="1983959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Школьная конференция</a:t>
            </a:r>
            <a:endParaRPr lang="ru-RU" sz="1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- будущее науки»</a:t>
            </a:r>
            <a:endParaRPr 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74775" y="4614803"/>
            <a:ext cx="1721849" cy="67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Районная конференция</a:t>
            </a:r>
            <a:endParaRPr lang="ru-RU" sz="1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«Юный изыскатель»</a:t>
            </a:r>
            <a:endParaRPr 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6867" y="5666901"/>
            <a:ext cx="1949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индивидуального итогового проекта</a:t>
            </a:r>
            <a:endParaRPr 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460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50"/>
            <a:ext cx="12192000" cy="611875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/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18" y="24498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307975" y="205928"/>
            <a:ext cx="8778715" cy="5465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Развитие </a:t>
            </a:r>
            <a:r>
              <a:rPr lang="ru-RU" sz="2400" b="1" err="1">
                <a:solidFill>
                  <a:schemeClr val="bg1"/>
                </a:solidFill>
                <a:latin typeface="Trebuchet MS" panose="020b0603020202020204" pitchFamily="34" charset="0"/>
              </a:rPr>
              <a:t>П</a:t>
            </a:r>
            <a:r>
              <a:rPr lang="ru-RU" sz="2400" b="1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рофориентационной среды</a:t>
            </a:r>
            <a:endParaRPr lang="ru-RU" sz="1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58992" y="1138095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989379" y="1229696"/>
            <a:ext cx="674936" cy="679268"/>
          </a:xfrm>
          <a:prstGeom prst="rect">
            <a:avLst/>
          </a:prstGeom>
          <a:noFill/>
        </p:spPr>
      </p:pic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23564" y="904634"/>
            <a:ext cx="8495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Вступление МБОУ «Перегребинская СОШ» в </a:t>
            </a:r>
            <a:r>
              <a:rPr lang="ru-RU" sz="1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«Школа Минпросвещения России</a:t>
            </a:r>
            <a:r>
              <a:rPr lang="ru-RU" sz="16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b="1">
              <a:solidFill>
                <a:srgbClr val="0070C0"/>
              </a:solidFill>
            </a:endParaRPr>
          </a:p>
        </p:txBody>
      </p:sp>
      <p:pic>
        <p:nvPicPr>
          <p:cNvPr id="23" name="Рисунок 22" descr="E:\точка роста 2022-2023\фото\фото занятий\168745877804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975" y="1379223"/>
            <a:ext cx="2289293" cy="1813473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  <p:pic>
        <p:nvPicPr>
          <p:cNvPr id="25" name="Рисунок 24" descr="E:\точка роста 2022-2023\фото\фото занятий\168745877811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609" y="1416437"/>
            <a:ext cx="2197100" cy="1813473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541" y="3229910"/>
            <a:ext cx="4809608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Совместные акции </a:t>
            </a:r>
            <a:r>
              <a:rPr lang="ru-RU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специалистами </a:t>
            </a:r>
            <a:endParaRPr lang="ru-RU" sz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400" b="1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Перегребинского </a:t>
            </a:r>
            <a:r>
              <a:rPr lang="ru-RU" sz="1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участкового лесничества </a:t>
            </a:r>
            <a:endParaRPr lang="ru-RU" sz="1400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шефской организацией </a:t>
            </a:r>
            <a:r>
              <a:rPr lang="ru-RU" sz="1400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Перегребинского ЛПУ </a:t>
            </a:r>
            <a:r>
              <a:rPr lang="ru-RU" sz="14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МГ</a:t>
            </a: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профессиями данных организаций.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10" y="1416437"/>
            <a:ext cx="2854873" cy="160586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80" y="1428996"/>
            <a:ext cx="2797213" cy="15734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95" y="3040413"/>
            <a:ext cx="2809875" cy="158055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49" y="3632173"/>
            <a:ext cx="3378277" cy="2533708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534400" y="4658953"/>
            <a:ext cx="3533775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2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</a:t>
            </a:r>
          </a:p>
          <a:p>
            <a:pPr lvl="0" algn="ctr">
              <a:lnSpc>
                <a:spcPct val="107000"/>
              </a:lnSpc>
            </a:pPr>
            <a:r>
              <a:rPr lang="ru-RU" sz="12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работой </a:t>
            </a:r>
            <a:r>
              <a:rPr lang="ru-RU" sz="12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клинико-диагностической</a:t>
            </a:r>
            <a:r>
              <a:rPr lang="ru-RU" sz="1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лаборатории</a:t>
            </a:r>
            <a:r>
              <a:rPr lang="ru-RU" sz="1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работой отделения скорой медицинской помощи, работой фельдшера, врачей гинеколога, терапевта, хирурга, </a:t>
            </a:r>
            <a:r>
              <a:rPr lang="ru-RU" sz="120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стоматолога</a:t>
            </a:r>
            <a:endParaRPr lang="ru-RU" sz="1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структурного </a:t>
            </a:r>
            <a:r>
              <a:rPr lang="ru-RU" sz="1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подразделения </a:t>
            </a:r>
            <a:endParaRPr lang="ru-RU" sz="12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2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«Октябрьская районная больница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200" b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участковой больницы </a:t>
            </a:r>
            <a:r>
              <a:rPr lang="ru-RU" sz="1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Перегребное </a:t>
            </a:r>
            <a:endParaRPr lang="ru-RU" sz="11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 descr="G:\точка роста 2022-2023\фото\фото занятий\встреча с выпускницей МГУ\1670263145995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" y="4315322"/>
            <a:ext cx="3101975" cy="2134440"/>
          </a:xfrm>
          <a:prstGeom prst="round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2050" name="Picture 2" descr="Встреча старшеклассников с выпускницей нашей школы Жиленко Александрой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996" y="4094909"/>
            <a:ext cx="1763554" cy="1322666"/>
          </a:xfrm>
          <a:prstGeom prst="ellipse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426" y="6528593"/>
            <a:ext cx="2535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выпускниками школы</a:t>
            </a:r>
            <a:endParaRPr 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7550" y="5512930"/>
            <a:ext cx="1591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Жиленко Александра</a:t>
            </a:r>
          </a:p>
          <a:p>
            <a:pPr algn="ctr"/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МГУ, 2022</a:t>
            </a:r>
          </a:p>
          <a:p>
            <a:pPr algn="ctr"/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Переводческий факультет</a:t>
            </a:r>
            <a:endParaRPr 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7821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/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216309" y="52523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</a:t>
            </a:r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 мастерства педагогов</a:t>
            </a:r>
            <a:endParaRPr lang="ru-RU" sz="14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85824"/>
              </p:ext>
            </p:extLst>
          </p:nvPr>
        </p:nvGraphicFramePr>
        <p:xfrm>
          <a:off x="654976" y="2561375"/>
          <a:ext cx="6477635" cy="3661258"/>
        </p:xfrm>
        <a:graphic>
          <a:graphicData uri="http://schemas.openxmlformats.org/drawingml/2006/table">
            <a:tbl>
              <a:tblPr firstRow="1" firstCol="1" bandRow="1"/>
              <a:tblGrid>
                <a:gridCol w="356870">
                  <a:extLst>
                    <a:ext uri="{9D8B030D-6E8A-4147-A177-3AD203B41FA5}">
                      <a16:colId xmlns:a16="http://schemas.microsoft.com/office/drawing/2014/main" val="2471097525"/>
                    </a:ext>
                  </a:extLst>
                </a:gridCol>
                <a:gridCol w="2610485">
                  <a:extLst>
                    <a:ext uri="{9D8B030D-6E8A-4147-A177-3AD203B41FA5}">
                      <a16:colId xmlns:a16="http://schemas.microsoft.com/office/drawing/2014/main" val="1781318709"/>
                    </a:ext>
                  </a:extLst>
                </a:gridCol>
                <a:gridCol w="3510280">
                  <a:extLst>
                    <a:ext uri="{9D8B030D-6E8A-4147-A177-3AD203B41FA5}">
                      <a16:colId xmlns:a16="http://schemas.microsoft.com/office/drawing/2014/main" val="1331666410"/>
                    </a:ext>
                  </a:extLst>
                </a:gridCol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выступления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164387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Проектно-исследовательская деятельность как способ формирования функциональной грамотности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Полукарова Н.В., заместитель директора, руководитель Центра «Точка роста», руководитель объединения «Медицина 21 века»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160500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Проектная и исследовательская работа школьников. Что нужно знать.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Гилева Н.В., учитель начальных классов, руководитель объединения по 3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моделированию «Мир 3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Железняк У.А., учитель начальных классов, руководитель объединения по 3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моделированию «Мир 3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51473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Требования к оформлению работ, списку литературы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Каримов Б.М. учитель истории и обществознания, руководитель кружка ДО «Квадрокоптер»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374826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Требования к оформлению презентации работы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Кадникова А.П., учитель математики, руководитель объединения робототехники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«Робот – КЛИК»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529076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Требования к публичному выступлению при защите проектно-исследовательских работ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Колтунова А.Г., учитель географии, руководитель экологического клуба «Цепочка»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93943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Секреты победы (успеха) на конкурсах проектно-исследовательских работ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Мыльникова Н.В., учитель математики и физики, руководитель объединения «Все на свете измеряю»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31351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60528" y="1642748"/>
            <a:ext cx="77473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r>
              <a:rPr kumimoji="0" lang="ru-RU" altLang="ru-RU" sz="2000" b="1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«Проектно-исследовательская деятельность как способ формирования функциональной грамотности»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20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:\точка роста 2022-2023\фото\фото занятий\168745877815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783938"/>
            <a:ext cx="3729989" cy="2867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42045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18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/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/>
          <p:nvPr/>
        </p:nvSpPr>
        <p:spPr>
          <a:xfrm>
            <a:off x="128098" y="22361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</a:t>
            </a:r>
            <a:r>
              <a:rPr lang="ru-RU" sz="2400" b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 образовательных </a:t>
            </a:r>
            <a:r>
              <a:rPr lang="ru-RU" sz="2400" b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</a:t>
            </a:r>
          </a:p>
          <a:p>
            <a:pPr algn="l"/>
            <a:r>
              <a:rPr lang="ru-RU" sz="2400" b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400" b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работе «Точки роста»</a:t>
            </a:r>
            <a:endParaRPr lang="ru-RU" sz="2400" b="1" smtClean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7177" y="1437141"/>
            <a:ext cx="6096000" cy="28296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МБОУ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«Перегребинская СОШ» </a:t>
            </a:r>
            <a:r>
              <a:rPr lang="ru-RU" sz="1600" u="sng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https://shkolaperegrebinskaya-r86.gosweb.gosuslugi.ru/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размещена информация, содержащая: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данные о функционировании центра, 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локальные нормативные акты о его создании, 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назначении руководителя (куратора, ответственного за функционирование и развитие), 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утвержденное Положение о деятельности Центра «Точка роста», программы, реализуемые специалистами центра, 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презентации результатов и достижений учащихся, анонсы событий. 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177" y="4461432"/>
            <a:ext cx="5894573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сеть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«ВКонтакте» </a:t>
            </a:r>
            <a:r>
              <a:rPr lang="ru-RU" sz="1600" u="sng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https://vk.com/pschool86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Информация представлена для нескольких целевых аудиторий — учащихся, родителей (законных представителей), педагогического сообщества, потенциальных образовательных партнеров, общественности.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451" y="1657301"/>
            <a:ext cx="4464330" cy="251118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3451" y="4284121"/>
            <a:ext cx="4440167" cy="249759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83870699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81" y="2872510"/>
            <a:ext cx="2255763" cy="1800897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0E030451-2D41-4F61-AF77-00C0F8C1D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7416F264-8FF2-461E-9A37-BCD74EBDFCD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1B2B1653-7EA0-47C2-80C2-0E18B6B2A4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9D92818-0A4B-4D80-A445-A294897AB36B}"/>
              </a:ext>
            </a:extLst>
          </p:cNvPr>
          <p:cNvSpPr txBox="1"/>
          <p:nvPr/>
        </p:nvSpPr>
        <p:spPr>
          <a:xfrm>
            <a:off x="4063148" y="5036168"/>
            <a:ext cx="6103536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smtClean="0">
                <a:solidFill>
                  <a:srgbClr val="005D9B"/>
                </a:solidFill>
                <a:latin typeface="Trebuchet MS" panose="020b0603020202020204" pitchFamily="34" charset="0"/>
              </a:rPr>
              <a:t>Полукарова Надежда Викторовна</a:t>
            </a:r>
            <a:r>
              <a:rPr lang="ru-RU" sz="2000" smtClean="0">
                <a:solidFill>
                  <a:srgbClr val="005D9B"/>
                </a:solidFill>
                <a:latin typeface="Trebuchet MS" panose="020b0603020202020204" pitchFamily="34" charset="0"/>
              </a:rPr>
              <a:t>, </a:t>
            </a:r>
            <a:endParaRPr lang="ru-RU" sz="200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l"/>
            <a:r>
              <a:rPr lang="ru-RU" sz="2000" smtClean="0">
                <a:solidFill>
                  <a:srgbClr val="005D9B"/>
                </a:solidFill>
                <a:latin typeface="Trebuchet MS" panose="020b0603020202020204" pitchFamily="34" charset="0"/>
              </a:rPr>
              <a:t>Заместитель директора Муниципального бюджетного общеобразовательного учреждения «Перегребинская средняя общеобразовательная школа»</a:t>
            </a:r>
            <a:endParaRPr lang="ru-RU" sz="200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157737"/>
            <a:ext cx="4477667" cy="4886634"/>
          </a:xfrm>
          <a:prstGeom prst="rect">
            <a:avLst/>
          </a:prstGeom>
        </p:spPr>
      </p:pic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714913" y="1718713"/>
            <a:ext cx="992265" cy="998634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 txBox="1"/>
          <p:nvPr/>
        </p:nvSpPr>
        <p:spPr>
          <a:xfrm>
            <a:off x="3752022" y="3317326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rgbClr val="005D9B"/>
                </a:solidFill>
                <a:latin typeface="Trebuchet MS" panose="020b0603020202020204" pitchFamily="34" charset="0"/>
              </a:rPr>
              <a:t>ТЕМА</a:t>
            </a:r>
            <a:endParaRPr lang="ru-RU" sz="2800" b="1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36" y="1730466"/>
            <a:ext cx="831490" cy="102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1" y="1675228"/>
            <a:ext cx="985556" cy="9366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40442" y="4153490"/>
            <a:ext cx="724301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«Точка роста – бренд сельской школы</a:t>
            </a:r>
            <a:r>
              <a:rPr lang="ru-RU" sz="2400" b="1" spc="95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2400" b="1" spc="-35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(из опыта работы МБОУ</a:t>
            </a:r>
            <a:r>
              <a:rPr lang="ru-RU" sz="2400" b="1" spc="6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3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«Перегребинская</a:t>
            </a:r>
            <a:r>
              <a:rPr lang="ru-RU" sz="2400" b="1" spc="95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4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2400" b="1" spc="95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4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79794" y="2717347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4821" r="3300" b="4080"/>
          <a:stretch>
            <a:fillRect/>
          </a:stretch>
        </p:blipFill>
        <p:spPr>
          <a:xfrm>
            <a:off x="2231136" y="2938272"/>
            <a:ext cx="1926336" cy="148742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08428807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71" y="1209117"/>
            <a:ext cx="12251646" cy="564888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/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/>
          <p:nvPr/>
        </p:nvSpPr>
        <p:spPr>
          <a:xfrm>
            <a:off x="128098" y="12836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b="1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3148" y="1755576"/>
            <a:ext cx="6096000" cy="306545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2800" b="1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Бренд</a:t>
            </a:r>
            <a:r>
              <a:rPr lang="ru-RU" sz="280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это </a:t>
            </a:r>
            <a:r>
              <a:rPr lang="ru-RU" sz="280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сгруппированный</a:t>
            </a: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280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</a:t>
            </a:r>
            <a:r>
              <a:rPr lang="ru-RU" sz="280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концепций, </a:t>
            </a:r>
            <a:r>
              <a:rPr lang="ru-RU" sz="280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уникальных</a:t>
            </a: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280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решений</a:t>
            </a:r>
            <a:r>
              <a:rPr lang="ru-RU" sz="280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чувств </a:t>
            </a:r>
            <a:r>
              <a:rPr lang="ru-RU" sz="280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восприятия,</a:t>
            </a: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280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ценностных </a:t>
            </a:r>
            <a:r>
              <a:rPr lang="ru-RU" sz="280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свойств, связанных </a:t>
            </a:r>
            <a:r>
              <a:rPr lang="ru-RU" sz="280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280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товаром </a:t>
            </a:r>
            <a:r>
              <a:rPr lang="ru-RU" sz="280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услугой </a:t>
            </a:r>
            <a:r>
              <a:rPr lang="ru-RU" sz="280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определенной</a:t>
            </a: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280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</a:t>
            </a:r>
            <a:r>
              <a:rPr lang="ru-RU" sz="280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575" y="397564"/>
            <a:ext cx="3901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36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такое бренд? </a:t>
            </a:r>
            <a:endParaRPr lang="ru-RU" sz="3600" b="1">
              <a:solidFill>
                <a:srgbClr val="0070C0"/>
              </a:solidFill>
            </a:endParaRPr>
          </a:p>
        </p:txBody>
      </p:sp>
      <p:pic>
        <p:nvPicPr>
          <p:cNvPr id="1026" name="Picture 2" descr="https://rk.gov.ru/uploads/main/attachments/0e/e7/e7/1061cf860ccf3b29c6823c7971/619f551609b7a2.10842582_photo_2021-11-25_12-18-26.jpg?1.27.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360" y="2554461"/>
            <a:ext cx="5387331" cy="302853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0633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46" y="1226050"/>
            <a:ext cx="12251646" cy="564888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/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/>
          <p:nvPr/>
        </p:nvSpPr>
        <p:spPr>
          <a:xfrm>
            <a:off x="128098" y="128360"/>
            <a:ext cx="10515188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b="1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577" y="2119850"/>
            <a:ext cx="5486400" cy="218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системы выявления,</a:t>
            </a: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</a:t>
            </a:r>
            <a:r>
              <a:rPr lang="ru-RU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способностей</a:t>
            </a: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талантов </a:t>
            </a:r>
            <a:r>
              <a:rPr lang="ru-RU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</a:t>
            </a:r>
            <a:r>
              <a:rPr lang="ru-RU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молодежи</a:t>
            </a:r>
            <a:r>
              <a:rPr lang="ru-RU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16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(обеспечение </a:t>
            </a:r>
            <a:r>
              <a:rPr lang="ru-RU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равного доступа </a:t>
            </a:r>
            <a:r>
              <a:rPr lang="ru-RU" sz="16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</a:t>
            </a:r>
            <a:r>
              <a:rPr lang="ru-RU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</a:t>
            </a: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16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востребованным программам дополнительного</a:t>
            </a: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16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талантов каждого ребенка</a:t>
            </a: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16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профориентации </a:t>
            </a:r>
            <a:r>
              <a:rPr lang="ru-RU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16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3192" y="62493"/>
            <a:ext cx="84530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проекты</a:t>
            </a:r>
          </a:p>
          <a:p>
            <a:pPr algn="ctr"/>
            <a:r>
              <a:rPr lang="ru-RU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ационального проекта «Образование»</a:t>
            </a:r>
            <a:endParaRPr lang="ru-RU" sz="3600" b="1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115" y="1495930"/>
            <a:ext cx="4852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endParaRPr lang="ru-RU" sz="3200" b="1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3642" y="1505736"/>
            <a:ext cx="439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  <a:endParaRPr lang="ru-RU" sz="3200" b="1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0355" y="213120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  <a:latin typeface="Roboto" panose="02000000000000000000" pitchFamily="2" charset="0"/>
              </a:rPr>
              <a:t>обеспечение возможности детям получать качественное общее образование</a:t>
            </a:r>
            <a:r>
              <a:rPr lang="ru-RU">
                <a:solidFill>
                  <a:srgbClr val="FFFFFF"/>
                </a:solidFill>
                <a:latin typeface="Roboto" panose="02000000000000000000" pitchFamily="2" charset="0"/>
              </a:rPr>
              <a:t> в условиях, отвечающих современным требованиям, независимо от места проживания ребенка, организацию комплексного </a:t>
            </a:r>
            <a:r>
              <a:rPr lang="ru-RU" b="1">
                <a:solidFill>
                  <a:srgbClr val="FFFFFF"/>
                </a:solidFill>
                <a:latin typeface="Roboto" panose="02000000000000000000" pitchFamily="2" charset="0"/>
              </a:rPr>
              <a:t>психолого-педагогического сопровождения участников образовательных отношений</a:t>
            </a:r>
            <a:r>
              <a:rPr lang="ru-RU">
                <a:solidFill>
                  <a:srgbClr val="FFFFFF"/>
                </a:solidFill>
                <a:latin typeface="Roboto" panose="02000000000000000000" pitchFamily="2" charset="0"/>
              </a:rPr>
              <a:t>, а также </a:t>
            </a:r>
            <a:r>
              <a:rPr lang="ru-RU" b="1">
                <a:solidFill>
                  <a:srgbClr val="FFFFFF"/>
                </a:solidFill>
                <a:latin typeface="Roboto" panose="02000000000000000000" pitchFamily="2" charset="0"/>
              </a:rPr>
              <a:t>обеспечение возможности профессионального развития педагогических работников</a:t>
            </a:r>
            <a:r>
              <a:rPr lang="ru-RU">
                <a:solidFill>
                  <a:srgbClr val="FFFFFF"/>
                </a:solidFill>
                <a:latin typeface="Roboto" panose="02000000000000000000" pitchFamily="2" charset="0"/>
              </a:rPr>
              <a:t>.</a:t>
            </a:r>
            <a:endParaRPr lang="ru-RU"/>
          </a:p>
        </p:txBody>
      </p:sp>
      <p:pic>
        <p:nvPicPr>
          <p:cNvPr id="2050" name="Picture 2" descr="https://sun9-67.userapi.com/impf/c855532/v855532631/246b8f/sorbLvc6lS0.jpg?size=1590x400&amp;quality=95&amp;crop=0,111,1500,377&amp;sign=96ed7b340b6cd89a486618771bb8e7f0&amp;type=cover_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3208" y="5259582"/>
            <a:ext cx="5418531" cy="136315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4951e5eed582c8dfdcdfcb73a4be8b06679b857d-923595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39" y="4388472"/>
            <a:ext cx="3929177" cy="239843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3656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18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/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/>
          <p:nvPr/>
        </p:nvSpPr>
        <p:spPr>
          <a:xfrm>
            <a:off x="1017916" y="898619"/>
            <a:ext cx="9232470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сентября 2022 год </a:t>
            </a:r>
            <a:br>
              <a:rPr lang="ru-RU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«Перегребинской СОШ» </a:t>
            </a:r>
            <a:endParaRPr lang="ru-RU" sz="2800" b="1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торжественное </a:t>
            </a:r>
            <a:r>
              <a:rPr lang="ru-RU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«Точки роста»</a:t>
            </a:r>
            <a:br>
              <a:rPr lang="ru-RU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9421" y="1484523"/>
            <a:ext cx="674936" cy="679268"/>
          </a:xfrm>
          <a:prstGeom prst="rect">
            <a:avLst/>
          </a:prstGeom>
          <a:noFill/>
        </p:spPr>
      </p:pic>
      <p:pic>
        <p:nvPicPr>
          <p:cNvPr id="21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877" y="1846509"/>
            <a:ext cx="5916538" cy="44404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2550">
            <a:off x="9062415" y="2307036"/>
            <a:ext cx="2375942" cy="17819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4367">
            <a:off x="9198191" y="4599000"/>
            <a:ext cx="2333050" cy="1749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27860">
            <a:off x="237004" y="2208354"/>
            <a:ext cx="2403517" cy="18026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96732">
            <a:off x="236142" y="4500496"/>
            <a:ext cx="2313965" cy="17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012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18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/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98253" y="431845"/>
            <a:ext cx="902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пространства центра «Точка роста»</a:t>
            </a:r>
            <a:endParaRPr lang="ru-RU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53" y="1562557"/>
            <a:ext cx="2881480" cy="21611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9128" y="1562557"/>
            <a:ext cx="2881479" cy="216111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6203" y="1596979"/>
            <a:ext cx="2835584" cy="2126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674" y="4247539"/>
            <a:ext cx="2897872" cy="21734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9128" y="4242625"/>
            <a:ext cx="2893078" cy="21783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6203" y="4231568"/>
            <a:ext cx="2886552" cy="21734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17679" y="3789185"/>
            <a:ext cx="226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биологии</a:t>
            </a:r>
            <a:endParaRPr lang="ru-RU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0004" y="3789185"/>
            <a:ext cx="207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физики</a:t>
            </a:r>
            <a:endParaRPr lang="ru-RU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60879" y="3782049"/>
            <a:ext cx="207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химии</a:t>
            </a:r>
            <a:endParaRPr lang="ru-RU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671" y="6454805"/>
            <a:ext cx="269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русского языка</a:t>
            </a:r>
            <a:endParaRPr lang="ru-RU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94199" y="6420943"/>
            <a:ext cx="292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робототехники</a:t>
            </a:r>
            <a:endParaRPr lang="ru-RU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03541" y="6404972"/>
            <a:ext cx="237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 - центр </a:t>
            </a:r>
            <a:endParaRPr lang="ru-RU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2740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18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/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29389" y="431845"/>
            <a:ext cx="899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пространства центра «Точка роста»</a:t>
            </a:r>
            <a:endParaRPr lang="ru-RU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5130" y="6301094"/>
            <a:ext cx="485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Холл центра «Точка роста»</a:t>
            </a:r>
            <a:endParaRPr lang="ru-RU" sz="2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042" y="1437141"/>
            <a:ext cx="3580658" cy="475556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586" y="1437141"/>
            <a:ext cx="3617104" cy="48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047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72" y="1334039"/>
            <a:ext cx="7435442" cy="5263868"/>
          </a:xfrm>
          <a:prstGeom prst="rect">
            <a:avLst/>
          </a:prstGeom>
        </p:spPr>
      </p:pic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/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093705" y="747922"/>
            <a:ext cx="5803897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0412" y="2019575"/>
            <a:ext cx="10438410" cy="2800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современного учебного оборудования в центрах образования естественно-научной и технологической направленностей «Точка роста» </a:t>
            </a:r>
            <a:r>
              <a:rPr lang="ru-RU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человек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</a:t>
            </a:r>
            <a:r>
              <a:rPr lang="ru-RU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проектирования современного урока с использованием ресурсов Центров «Точка роста», «Школьный кванториум» - </a:t>
            </a:r>
            <a:r>
              <a:rPr lang="ru-RU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59881701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/>
          <p:nvPr/>
        </p:nvSpPr>
        <p:spPr>
          <a:xfrm>
            <a:off x="294560" y="76479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ct val="0"/>
              </a:spcBef>
            </a:pPr>
            <a:r>
              <a:rPr lang="ru-RU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«Точке роста» функционирует 10 объединений через внеурочную деятельность</a:t>
            </a:r>
            <a:endParaRPr lang="ru-RU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0099" y="2120339"/>
            <a:ext cx="49728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0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естественно-научной направленности: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«Эко клуб»,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 Медицина 21 века»,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«Мир биологии</a:t>
            </a:r>
            <a:r>
              <a:rPr lang="ru-RU" sz="200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0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4335" y="2159519"/>
            <a:ext cx="4789936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0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Технологической направленности:</a:t>
            </a: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«Мир 3Д», </a:t>
            </a: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«Робот КЛИК», </a:t>
            </a: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«Умная машина», </a:t>
            </a: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«Основы управления БЛА»,</a:t>
            </a: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«Мульт студия «Ну, погоди!» </a:t>
            </a:r>
            <a:endParaRPr lang="ru-RU" sz="200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«Все на свете измеряю»,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«Чудеса физики» </a:t>
            </a:r>
            <a:endParaRPr lang="ru-RU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0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78" y="3905443"/>
            <a:ext cx="5479251" cy="26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4608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225</Paragraphs>
  <Slides>26</Slides>
  <Notes>0</Notes>
  <TotalTime>2674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5">
      <vt:lpstr>Arial</vt:lpstr>
      <vt:lpstr>Calibri Light</vt:lpstr>
      <vt:lpstr>Calibri</vt:lpstr>
      <vt:lpstr>Trebuchet MS</vt:lpstr>
      <vt:lpstr>Times New Roman</vt:lpstr>
      <vt:lpstr>Roboto</vt:lpstr>
      <vt:lpstr>Franklin Gothic Book</vt:lpstr>
      <vt:lpstr>Symbol</vt:lpstr>
      <vt:lpstr>Тема Office</vt:lpstr>
      <vt:lpstr>Августовское совещание работников образования Октябрьского района</vt:lpstr>
      <vt:lpstr>Августовское совещание работников образования Октябрьского района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Августовское совещание работников образования Октябрьского района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Ботова Анна Викторовна</dc:creator>
  <cp:lastModifiedBy>Polina</cp:lastModifiedBy>
  <cp:revision>166</cp:revision>
  <cp:lastPrinted>2023-07-12T12:50:19.000</cp:lastPrinted>
  <dcterms:created xsi:type="dcterms:W3CDTF">2023-03-23T08:12:55Z</dcterms:created>
  <dcterms:modified xsi:type="dcterms:W3CDTF">2023-09-07T04:17:35Z</dcterms:modified>
</cp:coreProperties>
</file>